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1" r:id="rId1"/>
  </p:sldMasterIdLst>
  <p:notesMasterIdLst>
    <p:notesMasterId r:id="rId29"/>
  </p:notesMasterIdLst>
  <p:sldIdLst>
    <p:sldId id="256" r:id="rId2"/>
    <p:sldId id="284" r:id="rId3"/>
    <p:sldId id="257" r:id="rId4"/>
    <p:sldId id="258" r:id="rId5"/>
    <p:sldId id="259" r:id="rId6"/>
    <p:sldId id="260" r:id="rId7"/>
    <p:sldId id="261" r:id="rId8"/>
    <p:sldId id="262" r:id="rId9"/>
    <p:sldId id="265" r:id="rId10"/>
    <p:sldId id="266" r:id="rId11"/>
    <p:sldId id="283"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5" r:id="rId27"/>
    <p:sldId id="281"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3" roundtripDataSignature="AMtx7mjmW+n+S9POD3+013TxmqzB/oDzh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0741" autoAdjust="0"/>
  </p:normalViewPr>
  <p:slideViewPr>
    <p:cSldViewPr snapToGrid="0">
      <p:cViewPr varScale="1">
        <p:scale>
          <a:sx n="57" d="100"/>
          <a:sy n="57" d="100"/>
        </p:scale>
        <p:origin x="992" y="2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7.xml"/></Relationships>
</file>

<file path=ppt/media/image1.jpeg>
</file>

<file path=ppt/media/image2.png>
</file>

<file path=ppt/media/image3.png>
</file>

<file path=ppt/media/image4.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2.m4a>
</file>

<file path=ppt/media/media23.m4a>
</file>

<file path=ppt/media/media24.m4a>
</file>

<file path=ppt/media/media25.m4a>
</file>

<file path=ppt/media/media27.m4a>
</file>

<file path=ppt/media/media28.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7" name="Google Shape;117;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18" name="Google Shape;118;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5" name="Google Shape;185;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8c248eb2e3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18c248eb2e3_0_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2" name="Google Shape;192;g18c248eb2e3_0_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13</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8c248eb2e3_0_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18c248eb2e3_0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9" name="Google Shape;199;g18c248eb2e3_0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8c2b227a45_5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18c2b227a45_5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6" name="Google Shape;206;g18c2b227a45_5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15</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8c2b227a45_4_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2" name="Google Shape;212;g18c2b227a45_4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18c2b227a45_4_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8" name="Google Shape;218;g18c2b227a45_4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8c2b227a45_4_3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4" name="Google Shape;224;g18c2b227a45_4_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18c2b227a45_4_4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0" name="Google Shape;230;g18c2b227a45_4_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18c2b227a45_4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6" name="Google Shape;236;g18c2b227a45_4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18c2b227a45_0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g18c2b227a45_0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5" name="Google Shape;12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18c2b227a45_0_1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8" name="Google Shape;248;g18c2b227a45_0_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18c2b227a45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18c2b227a45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5" name="Google Shape;255;g18c2b227a45_1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23</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8c2b227a45_4_5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1" name="Google Shape;261;g18c2b227a45_4_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7" name="Google Shape;267;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3" name="Google Shape;273;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1" name="Google Shape;131;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3" name="Google Shape;143;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9" name="Google Shape;149;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5" name="Google Shape;155;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3" name="Google Shape;173;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8bb224c76a_0_3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9" name="Google Shape;179;g18bb224c76a_0_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068010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30109481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25706543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55883567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38432265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00825479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62716505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223901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854478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Title Slide with Picture">
  <p:cSld name="Title Slide with Picture">
    <p:spTree>
      <p:nvGrpSpPr>
        <p:cNvPr id="1" name="Shape 18"/>
        <p:cNvGrpSpPr/>
        <p:nvPr/>
      </p:nvGrpSpPr>
      <p:grpSpPr>
        <a:xfrm>
          <a:off x="0" y="0"/>
          <a:ext cx="0" cy="0"/>
          <a:chOff x="0" y="0"/>
          <a:chExt cx="0" cy="0"/>
        </a:xfrm>
      </p:grpSpPr>
      <p:sp>
        <p:nvSpPr>
          <p:cNvPr id="19" name="Google Shape;19;p19"/>
          <p:cNvSpPr txBox="1">
            <a:spLocks noGrp="1"/>
          </p:cNvSpPr>
          <p:nvPr>
            <p:ph type="ctrTitle"/>
          </p:nvPr>
        </p:nvSpPr>
        <p:spPr>
          <a:xfrm>
            <a:off x="1104900" y="2292094"/>
            <a:ext cx="5734200" cy="2219700"/>
          </a:xfrm>
          <a:prstGeom prst="rect">
            <a:avLst/>
          </a:prstGeom>
          <a:noFill/>
          <a:ln>
            <a:noFill/>
          </a:ln>
        </p:spPr>
        <p:txBody>
          <a:bodyPr spcFirstLastPara="1" wrap="square" lIns="0" tIns="45700" rIns="0" bIns="45700" anchor="ctr" anchorCtr="0">
            <a:normAutofit/>
          </a:bodyPr>
          <a:lstStyle>
            <a:lvl1pPr lvl="0" algn="l" rtl="0">
              <a:lnSpc>
                <a:spcPct val="90000"/>
              </a:lnSpc>
              <a:spcBef>
                <a:spcPts val="0"/>
              </a:spcBef>
              <a:spcAft>
                <a:spcPts val="0"/>
              </a:spcAft>
              <a:buClr>
                <a:schemeClr val="dk1"/>
              </a:buClr>
              <a:buSzPts val="4400"/>
              <a:buFont typeface="Arial"/>
              <a:buNone/>
              <a:defRPr sz="4400" cap="none"/>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0" name="Google Shape;20;p19"/>
          <p:cNvSpPr txBox="1">
            <a:spLocks noGrp="1"/>
          </p:cNvSpPr>
          <p:nvPr>
            <p:ph type="subTitle" idx="1"/>
          </p:nvPr>
        </p:nvSpPr>
        <p:spPr>
          <a:xfrm>
            <a:off x="1104900" y="4511784"/>
            <a:ext cx="5734200" cy="955500"/>
          </a:xfrm>
          <a:prstGeom prst="rect">
            <a:avLst/>
          </a:prstGeom>
          <a:noFill/>
          <a:ln>
            <a:noFill/>
          </a:ln>
        </p:spPr>
        <p:txBody>
          <a:bodyPr spcFirstLastPara="1" wrap="square" lIns="0" tIns="45700" rIns="0" bIns="45700" anchor="t" anchorCtr="0">
            <a:normAutofit/>
          </a:bodyPr>
          <a:lstStyle>
            <a:lvl1pPr lvl="0" algn="l" rtl="0">
              <a:lnSpc>
                <a:spcPct val="90000"/>
              </a:lnSpc>
              <a:spcBef>
                <a:spcPts val="0"/>
              </a:spcBef>
              <a:spcAft>
                <a:spcPts val="0"/>
              </a:spcAft>
              <a:buClr>
                <a:schemeClr val="dk1"/>
              </a:buClr>
              <a:buSzPts val="1800"/>
              <a:buNone/>
              <a:defRPr sz="1800"/>
            </a:lvl1pPr>
            <a:lvl2pPr lvl="1" algn="ctr" rtl="0">
              <a:lnSpc>
                <a:spcPct val="90000"/>
              </a:lnSpc>
              <a:spcBef>
                <a:spcPts val="600"/>
              </a:spcBef>
              <a:spcAft>
                <a:spcPts val="0"/>
              </a:spcAft>
              <a:buClr>
                <a:schemeClr val="dk1"/>
              </a:buClr>
              <a:buSzPts val="2000"/>
              <a:buNone/>
              <a:defRPr sz="2000"/>
            </a:lvl2pPr>
            <a:lvl3pPr lvl="2" algn="ctr" rtl="0">
              <a:lnSpc>
                <a:spcPct val="90000"/>
              </a:lnSpc>
              <a:spcBef>
                <a:spcPts val="600"/>
              </a:spcBef>
              <a:spcAft>
                <a:spcPts val="0"/>
              </a:spcAft>
              <a:buClr>
                <a:schemeClr val="dk1"/>
              </a:buClr>
              <a:buSzPts val="1800"/>
              <a:buNone/>
              <a:defRPr sz="1800"/>
            </a:lvl3pPr>
            <a:lvl4pPr lvl="3" algn="ctr" rtl="0">
              <a:lnSpc>
                <a:spcPct val="90000"/>
              </a:lnSpc>
              <a:spcBef>
                <a:spcPts val="600"/>
              </a:spcBef>
              <a:spcAft>
                <a:spcPts val="0"/>
              </a:spcAft>
              <a:buClr>
                <a:schemeClr val="dk1"/>
              </a:buClr>
              <a:buSzPts val="1600"/>
              <a:buNone/>
              <a:defRPr sz="1600"/>
            </a:lvl4pPr>
            <a:lvl5pPr lvl="4" algn="ctr" rtl="0">
              <a:lnSpc>
                <a:spcPct val="90000"/>
              </a:lnSpc>
              <a:spcBef>
                <a:spcPts val="600"/>
              </a:spcBef>
              <a:spcAft>
                <a:spcPts val="0"/>
              </a:spcAft>
              <a:buClr>
                <a:schemeClr val="dk1"/>
              </a:buClr>
              <a:buSzPts val="1600"/>
              <a:buNone/>
              <a:defRPr sz="1600"/>
            </a:lvl5pPr>
            <a:lvl6pPr lvl="5" algn="ctr" rtl="0">
              <a:lnSpc>
                <a:spcPct val="90000"/>
              </a:lnSpc>
              <a:spcBef>
                <a:spcPts val="500"/>
              </a:spcBef>
              <a:spcAft>
                <a:spcPts val="0"/>
              </a:spcAft>
              <a:buClr>
                <a:schemeClr val="dk1"/>
              </a:buClr>
              <a:buSzPts val="1600"/>
              <a:buNone/>
              <a:defRPr sz="1600"/>
            </a:lvl6pPr>
            <a:lvl7pPr lvl="6" algn="ctr" rtl="0">
              <a:lnSpc>
                <a:spcPct val="90000"/>
              </a:lnSpc>
              <a:spcBef>
                <a:spcPts val="500"/>
              </a:spcBef>
              <a:spcAft>
                <a:spcPts val="0"/>
              </a:spcAft>
              <a:buClr>
                <a:schemeClr val="dk1"/>
              </a:buClr>
              <a:buSzPts val="1600"/>
              <a:buNone/>
              <a:defRPr sz="1600"/>
            </a:lvl7pPr>
            <a:lvl8pPr lvl="7" algn="ctr" rtl="0">
              <a:lnSpc>
                <a:spcPct val="90000"/>
              </a:lnSpc>
              <a:spcBef>
                <a:spcPts val="500"/>
              </a:spcBef>
              <a:spcAft>
                <a:spcPts val="0"/>
              </a:spcAft>
              <a:buClr>
                <a:schemeClr val="dk1"/>
              </a:buClr>
              <a:buSzPts val="1600"/>
              <a:buNone/>
              <a:defRPr sz="1600"/>
            </a:lvl8pPr>
            <a:lvl9pPr lvl="8" algn="ctr" rtl="0">
              <a:lnSpc>
                <a:spcPct val="90000"/>
              </a:lnSpc>
              <a:spcBef>
                <a:spcPts val="500"/>
              </a:spcBef>
              <a:spcAft>
                <a:spcPts val="0"/>
              </a:spcAft>
              <a:buClr>
                <a:schemeClr val="dk1"/>
              </a:buClr>
              <a:buSzPts val="1600"/>
              <a:buNone/>
              <a:defRPr sz="1600"/>
            </a:lvl9pPr>
          </a:lstStyle>
          <a:p>
            <a:endParaRPr/>
          </a:p>
        </p:txBody>
      </p:sp>
      <p:sp>
        <p:nvSpPr>
          <p:cNvPr id="21" name="Google Shape;21;p19" descr="An empty placeholder to add an image. Click on the placeholder and select the image that you wish to add."/>
          <p:cNvSpPr>
            <a:spLocks noGrp="1"/>
          </p:cNvSpPr>
          <p:nvPr>
            <p:ph type="pic" idx="2"/>
          </p:nvPr>
        </p:nvSpPr>
        <p:spPr>
          <a:xfrm>
            <a:off x="6981063" y="1310656"/>
            <a:ext cx="5211000" cy="4208700"/>
          </a:xfrm>
          <a:prstGeom prst="rect">
            <a:avLst/>
          </a:prstGeom>
          <a:solidFill>
            <a:srgbClr val="DED9D6"/>
          </a:solidFill>
          <a:ln>
            <a:noFill/>
          </a:ln>
        </p:spPr>
      </p:sp>
    </p:spTree>
    <p:extLst>
      <p:ext uri="{BB962C8B-B14F-4D97-AF65-F5344CB8AC3E}">
        <p14:creationId xmlns:p14="http://schemas.microsoft.com/office/powerpoint/2010/main" val="3864658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104199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550966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832414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625610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865423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575949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90895527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60237109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526572328"/>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Lst>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4.png"/><Relationship Id="rId4"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4.png"/><Relationship Id="rId4"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3.png"/><Relationship Id="rId4"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3.png"/><Relationship Id="rId4"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3.png"/><Relationship Id="rId4"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3.png"/><Relationship Id="rId4"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8" Type="http://schemas.openxmlformats.org/officeDocument/2006/relationships/notesSlide" Target="../notesSlides/notesSlide19.xml"/><Relationship Id="rId3" Type="http://schemas.microsoft.com/office/2007/relationships/media" Target="../media/media20.m4a"/><Relationship Id="rId7" Type="http://schemas.openxmlformats.org/officeDocument/2006/relationships/slideLayout" Target="../slideLayouts/slideLayout6.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audio" Target="../media/media21.m4a"/><Relationship Id="rId5" Type="http://schemas.microsoft.com/office/2007/relationships/media" Target="../media/media21.m4a"/><Relationship Id="rId4" Type="http://schemas.openxmlformats.org/officeDocument/2006/relationships/audio" Target="../media/media20.m4a"/><Relationship Id="rId9" Type="http://schemas.openxmlformats.org/officeDocument/2006/relationships/image" Target="../media/image3.png"/></Relationships>
</file>

<file path=ppt/slides/_rels/slide22.xml.rels><?xml version="1.0" encoding="UTF-8" standalone="yes"?>
<Relationships xmlns="http://schemas.openxmlformats.org/package/2006/relationships"><Relationship Id="rId8" Type="http://schemas.openxmlformats.org/officeDocument/2006/relationships/notesSlide" Target="../notesSlides/notesSlide20.xml"/><Relationship Id="rId3" Type="http://schemas.microsoft.com/office/2007/relationships/media" Target="../media/media23.m4a"/><Relationship Id="rId7" Type="http://schemas.openxmlformats.org/officeDocument/2006/relationships/slideLayout" Target="../slideLayouts/slideLayout6.xml"/><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audio" Target="../media/media24.m4a"/><Relationship Id="rId5" Type="http://schemas.microsoft.com/office/2007/relationships/media" Target="../media/media24.m4a"/><Relationship Id="rId4" Type="http://schemas.openxmlformats.org/officeDocument/2006/relationships/audio" Target="../media/media23.m4a"/><Relationship Id="rId9"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microsoft.com/office/2007/relationships/media" Target="../media/media26.m4a"/><Relationship Id="rId7" Type="http://schemas.openxmlformats.org/officeDocument/2006/relationships/image" Target="../media/image3.png"/><Relationship Id="rId2" Type="http://schemas.openxmlformats.org/officeDocument/2006/relationships/audio" Target="../media/media25.m4a"/><Relationship Id="rId1" Type="http://schemas.microsoft.com/office/2007/relationships/media" Target="../media/media25.m4a"/><Relationship Id="rId6" Type="http://schemas.openxmlformats.org/officeDocument/2006/relationships/notesSlide" Target="../notesSlides/notesSlide21.xml"/><Relationship Id="rId5" Type="http://schemas.openxmlformats.org/officeDocument/2006/relationships/slideLayout" Target="../slideLayouts/slideLayout6.xml"/><Relationship Id="rId4" Type="http://schemas.openxmlformats.org/officeDocument/2006/relationships/audio" Target="../media/media26.m4a"/></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7.m4a"/><Relationship Id="rId1" Type="http://schemas.microsoft.com/office/2007/relationships/media" Target="../media/media27.m4a"/><Relationship Id="rId5" Type="http://schemas.openxmlformats.org/officeDocument/2006/relationships/image" Target="../media/image3.png"/><Relationship Id="rId4" Type="http://schemas.openxmlformats.org/officeDocument/2006/relationships/notesSlide" Target="../notesSlides/notesSlide2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8.m4a"/><Relationship Id="rId1" Type="http://schemas.microsoft.com/office/2007/relationships/media" Target="../media/media28.m4a"/><Relationship Id="rId5" Type="http://schemas.openxmlformats.org/officeDocument/2006/relationships/image" Target="../media/image3.png"/><Relationship Id="rId4" Type="http://schemas.openxmlformats.org/officeDocument/2006/relationships/notesSlide" Target="../notesSlides/notesSlide2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
          <p:cNvSpPr txBox="1">
            <a:spLocks noGrp="1"/>
          </p:cNvSpPr>
          <p:nvPr>
            <p:ph type="ctrTitle"/>
          </p:nvPr>
        </p:nvSpPr>
        <p:spPr>
          <a:xfrm>
            <a:off x="604195" y="451262"/>
            <a:ext cx="11547700" cy="2219691"/>
          </a:xfrm>
          <a:prstGeom prst="rect">
            <a:avLst/>
          </a:prstGeom>
          <a:noFill/>
          <a:ln>
            <a:noFill/>
          </a:ln>
        </p:spPr>
        <p:txBody>
          <a:bodyPr spcFirstLastPara="1" wrap="square" lIns="0" tIns="45700" rIns="0" bIns="45700" anchor="ctr" anchorCtr="0">
            <a:normAutofit/>
          </a:bodyPr>
          <a:lstStyle/>
          <a:p>
            <a:pPr marL="0" lvl="0" indent="0" algn="l" rtl="0">
              <a:lnSpc>
                <a:spcPct val="90000"/>
              </a:lnSpc>
              <a:spcBef>
                <a:spcPts val="0"/>
              </a:spcBef>
              <a:spcAft>
                <a:spcPts val="0"/>
              </a:spcAft>
              <a:buClr>
                <a:schemeClr val="dk1"/>
              </a:buClr>
              <a:buSzPts val="4000"/>
              <a:buFont typeface="Arial"/>
              <a:buNone/>
            </a:pPr>
            <a:r>
              <a:rPr lang="en-US" sz="4000" dirty="0">
                <a:latin typeface="Times New Roman" panose="02020603050405020304" pitchFamily="18" charset="0"/>
                <a:cs typeface="Times New Roman" panose="02020603050405020304" pitchFamily="18" charset="0"/>
              </a:rPr>
              <a:t>ACCESS AUTHORIZATION AND IDENTITY    						ACCESS MANAGEMENT POLICY</a:t>
            </a:r>
            <a:endParaRPr dirty="0">
              <a:latin typeface="Times New Roman" panose="02020603050405020304" pitchFamily="18" charset="0"/>
              <a:cs typeface="Times New Roman" panose="02020603050405020304" pitchFamily="18" charset="0"/>
            </a:endParaRPr>
          </a:p>
        </p:txBody>
      </p:sp>
      <p:pic>
        <p:nvPicPr>
          <p:cNvPr id="2" name="Picture 2" descr="Oracle Identity Access Management | IT Solutions | Solistech Solutions">
            <a:extLst>
              <a:ext uri="{FF2B5EF4-FFF2-40B4-BE49-F238E27FC236}">
                <a16:creationId xmlns:a16="http://schemas.microsoft.com/office/drawing/2014/main" id="{912A3CC9-3C56-4808-29B8-E30B824519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09285" y="2095500"/>
            <a:ext cx="4762500" cy="4762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g18bb224c76a_0_36"/>
          <p:cNvSpPr txBox="1">
            <a:spLocks noGrp="1"/>
          </p:cNvSpPr>
          <p:nvPr>
            <p:ph type="title"/>
          </p:nvPr>
        </p:nvSpPr>
        <p:spPr>
          <a:xfrm>
            <a:off x="1831300" y="0"/>
            <a:ext cx="9980700" cy="548550"/>
          </a:xfrm>
          <a:prstGeom prst="rect">
            <a:avLst/>
          </a:prstGeom>
          <a:noFill/>
          <a:ln>
            <a:noFill/>
          </a:ln>
        </p:spPr>
        <p:txBody>
          <a:bodyPr spcFirstLastPara="1" wrap="square" lIns="0" tIns="45700" rIns="0" bIns="45700" anchor="b" anchorCtr="0">
            <a:normAutofit/>
          </a:bodyPr>
          <a:lstStyle/>
          <a:p>
            <a:pPr marL="0" lvl="0" indent="0" algn="l" rtl="0">
              <a:lnSpc>
                <a:spcPct val="90000"/>
              </a:lnSpc>
              <a:spcBef>
                <a:spcPts val="0"/>
              </a:spcBef>
              <a:spcAft>
                <a:spcPts val="0"/>
              </a:spcAft>
              <a:buClr>
                <a:schemeClr val="dk1"/>
              </a:buClr>
              <a:buSzPts val="2800"/>
              <a:buFont typeface="Arial"/>
              <a:buNone/>
            </a:pPr>
            <a:r>
              <a:rPr lang="en-US" sz="2400" b="1" dirty="0">
                <a:latin typeface="Times New Roman" panose="02020603050405020304" pitchFamily="18" charset="0"/>
                <a:cs typeface="Times New Roman" panose="02020603050405020304" pitchFamily="18" charset="0"/>
              </a:rPr>
              <a:t>Significance</a:t>
            </a:r>
            <a:endParaRPr sz="2400" b="1" dirty="0">
              <a:latin typeface="Times New Roman" panose="02020603050405020304" pitchFamily="18" charset="0"/>
              <a:cs typeface="Times New Roman" panose="02020603050405020304" pitchFamily="18" charset="0"/>
            </a:endParaRPr>
          </a:p>
        </p:txBody>
      </p:sp>
      <p:sp>
        <p:nvSpPr>
          <p:cNvPr id="182" name="Google Shape;182;g18bb224c76a_0_36"/>
          <p:cNvSpPr txBox="1"/>
          <p:nvPr/>
        </p:nvSpPr>
        <p:spPr>
          <a:xfrm>
            <a:off x="1569700" y="548550"/>
            <a:ext cx="10242300" cy="7278885"/>
          </a:xfrm>
          <a:prstGeom prst="rect">
            <a:avLst/>
          </a:prstGeom>
          <a:noFill/>
          <a:ln>
            <a:noFill/>
          </a:ln>
        </p:spPr>
        <p:txBody>
          <a:bodyPr spcFirstLastPara="1" wrap="square" lIns="91425" tIns="91425" rIns="91425" bIns="91425" anchor="t" anchorCtr="0">
            <a:spAutoFit/>
          </a:bodyPr>
          <a:lstStyle/>
          <a:p>
            <a:pPr marL="285750" lvl="0" indent="-285750">
              <a:lnSpc>
                <a:spcPct val="150000"/>
              </a:lnSpc>
              <a:spcAft>
                <a:spcPts val="600"/>
              </a:spcAft>
              <a:buClr>
                <a:schemeClr val="dk2"/>
              </a:buClr>
              <a:buSzPct val="145000"/>
              <a:buFont typeface="Arial" panose="020B0604020202020204" pitchFamily="34" charset="0"/>
              <a:buChar char="•"/>
            </a:pPr>
            <a:r>
              <a:rPr lang="en-US" dirty="0">
                <a:solidFill>
                  <a:schemeClr val="dk2"/>
                </a:solidFill>
                <a:latin typeface="Times New Roman"/>
                <a:cs typeface="Times New Roman"/>
                <a:sym typeface="Times New Roman"/>
              </a:rPr>
              <a:t>A security gap in many of today’s networks leads to unauthorized access, which is the main reason to implement the Authorization and Identity Access Management Policy.</a:t>
            </a:r>
            <a:endParaRPr dirty="0">
              <a:solidFill>
                <a:schemeClr val="dk2"/>
              </a:solidFill>
              <a:latin typeface="Times New Roman"/>
              <a:cs typeface="Times New Roman"/>
              <a:sym typeface="Times New Roman"/>
            </a:endParaRPr>
          </a:p>
          <a:p>
            <a:pPr marL="285750" lvl="0" indent="-285750">
              <a:lnSpc>
                <a:spcPct val="150000"/>
              </a:lnSpc>
              <a:spcAft>
                <a:spcPts val="600"/>
              </a:spcAft>
              <a:buClr>
                <a:schemeClr val="dk2"/>
              </a:buClr>
              <a:buSzPct val="145000"/>
              <a:buFont typeface="Arial" panose="020B0604020202020204" pitchFamily="34" charset="0"/>
              <a:buChar char="•"/>
            </a:pPr>
            <a:endParaRPr dirty="0">
              <a:solidFill>
                <a:schemeClr val="dk2"/>
              </a:solidFill>
              <a:latin typeface="Times New Roman"/>
              <a:cs typeface="Times New Roman"/>
              <a:sym typeface="Times New Roman"/>
            </a:endParaRPr>
          </a:p>
          <a:p>
            <a:pPr marL="285750" lvl="0" indent="-285750">
              <a:lnSpc>
                <a:spcPct val="150000"/>
              </a:lnSpc>
              <a:spcAft>
                <a:spcPts val="600"/>
              </a:spcAft>
              <a:buClr>
                <a:schemeClr val="dk2"/>
              </a:buClr>
              <a:buSzPct val="145000"/>
              <a:buFont typeface="Arial" panose="020B0604020202020204" pitchFamily="34" charset="0"/>
              <a:buChar char="•"/>
            </a:pPr>
            <a:r>
              <a:rPr lang="en-US" dirty="0">
                <a:solidFill>
                  <a:schemeClr val="dk2"/>
                </a:solidFill>
                <a:latin typeface="Times New Roman"/>
                <a:cs typeface="Times New Roman"/>
                <a:sym typeface="Times New Roman"/>
              </a:rPr>
              <a:t>Authentication is what verifies the identity and Authorization verifies the privileges.</a:t>
            </a:r>
            <a:endParaRPr dirty="0">
              <a:solidFill>
                <a:schemeClr val="dk2"/>
              </a:solidFill>
              <a:latin typeface="Times New Roman"/>
              <a:cs typeface="Times New Roman"/>
              <a:sym typeface="Times New Roman"/>
            </a:endParaRPr>
          </a:p>
          <a:p>
            <a:pPr marL="285750" lvl="1" indent="-285750">
              <a:lnSpc>
                <a:spcPct val="150000"/>
              </a:lnSpc>
              <a:spcAft>
                <a:spcPts val="600"/>
              </a:spcAft>
              <a:buClr>
                <a:schemeClr val="dk2"/>
              </a:buClr>
              <a:buSzPct val="145000"/>
              <a:buFont typeface="Arial" panose="020B0604020202020204" pitchFamily="34" charset="0"/>
              <a:buChar char="•"/>
            </a:pPr>
            <a:endParaRPr dirty="0">
              <a:solidFill>
                <a:schemeClr val="dk2"/>
              </a:solidFill>
              <a:latin typeface="Times New Roman"/>
              <a:cs typeface="Times New Roman"/>
              <a:sym typeface="Times New Roman"/>
            </a:endParaRPr>
          </a:p>
          <a:p>
            <a:pPr marL="285750" lvl="0" indent="-285750">
              <a:lnSpc>
                <a:spcPct val="150000"/>
              </a:lnSpc>
              <a:spcAft>
                <a:spcPts val="600"/>
              </a:spcAft>
              <a:buClr>
                <a:schemeClr val="dk2"/>
              </a:buClr>
              <a:buSzPct val="145000"/>
              <a:buFont typeface="Arial" panose="020B0604020202020204" pitchFamily="34" charset="0"/>
              <a:buChar char="•"/>
            </a:pPr>
            <a:r>
              <a:rPr lang="en-US" dirty="0">
                <a:solidFill>
                  <a:schemeClr val="dk2"/>
                </a:solidFill>
                <a:latin typeface="Times New Roman"/>
                <a:cs typeface="Times New Roman"/>
                <a:sym typeface="Times New Roman"/>
              </a:rPr>
              <a:t>A network could be compromised or breached in many different ways. Attacks can happen through the devices communicating with one another, ranging from host machines to application, file, web, DNS, and communication servers, remote access servers to edge hubs and workgroup switches, and WAN-oriented routers to LAN- or ATM-oriented core switches and routers. To protect against such unauthorized attacks, there is a rising demand and need for an Authorization and Identity Access Management policy.</a:t>
            </a:r>
            <a:endParaRPr dirty="0">
              <a:solidFill>
                <a:schemeClr val="dk2"/>
              </a:solidFill>
              <a:latin typeface="Times New Roman"/>
              <a:cs typeface="Times New Roman"/>
              <a:sym typeface="Times New Roman"/>
            </a:endParaRPr>
          </a:p>
          <a:p>
            <a:pPr marL="285750" lvl="0" indent="-285750">
              <a:lnSpc>
                <a:spcPct val="150000"/>
              </a:lnSpc>
              <a:spcAft>
                <a:spcPts val="600"/>
              </a:spcAft>
              <a:buClr>
                <a:schemeClr val="dk2"/>
              </a:buClr>
              <a:buSzPct val="145000"/>
              <a:buFont typeface="Arial" panose="020B0604020202020204" pitchFamily="34" charset="0"/>
              <a:buChar char="•"/>
            </a:pPr>
            <a:endParaRPr dirty="0">
              <a:solidFill>
                <a:schemeClr val="dk2"/>
              </a:solidFill>
              <a:latin typeface="Times New Roman"/>
              <a:cs typeface="Times New Roman"/>
              <a:sym typeface="Times New Roman"/>
            </a:endParaRPr>
          </a:p>
          <a:p>
            <a:pPr marL="285750" lvl="0" indent="-285750">
              <a:lnSpc>
                <a:spcPct val="150000"/>
              </a:lnSpc>
              <a:spcAft>
                <a:spcPts val="600"/>
              </a:spcAft>
              <a:buClr>
                <a:schemeClr val="dk2"/>
              </a:buClr>
              <a:buSzPct val="145000"/>
              <a:buFont typeface="Arial" panose="020B0604020202020204" pitchFamily="34" charset="0"/>
              <a:buChar char="•"/>
            </a:pPr>
            <a:r>
              <a:rPr lang="en-US" dirty="0">
                <a:solidFill>
                  <a:schemeClr val="dk2"/>
                </a:solidFill>
                <a:latin typeface="Times New Roman"/>
                <a:cs typeface="Times New Roman"/>
                <a:sym typeface="Times New Roman"/>
              </a:rPr>
              <a:t>Today's businesses cannot tolerate having their data networks or sensitive data compromised by unauthorized users. This impact does not limit to business but every individual needs to protect themselves from unauthorized access.</a:t>
            </a:r>
            <a:endParaRPr dirty="0">
              <a:solidFill>
                <a:schemeClr val="dk2"/>
              </a:solidFill>
              <a:latin typeface="Times New Roman"/>
              <a:cs typeface="Times New Roman"/>
              <a:sym typeface="Times New Roman"/>
            </a:endParaRPr>
          </a:p>
          <a:p>
            <a:pPr marL="285750" lvl="0" indent="-285750">
              <a:lnSpc>
                <a:spcPct val="150000"/>
              </a:lnSpc>
              <a:spcAft>
                <a:spcPts val="600"/>
              </a:spcAft>
              <a:buClr>
                <a:schemeClr val="dk2"/>
              </a:buClr>
              <a:buSzPct val="145000"/>
              <a:buFont typeface="Arial" panose="020B0604020202020204" pitchFamily="34" charset="0"/>
              <a:buChar char="•"/>
            </a:pPr>
            <a:endParaRPr dirty="0">
              <a:solidFill>
                <a:schemeClr val="dk2"/>
              </a:solidFill>
              <a:latin typeface="Times New Roman"/>
              <a:cs typeface="Times New Roman"/>
              <a:sym typeface="Times New Roman"/>
            </a:endParaRPr>
          </a:p>
          <a:p>
            <a:pPr marL="0" lvl="0" indent="0" algn="l" rtl="0">
              <a:spcBef>
                <a:spcPts val="0"/>
              </a:spcBef>
              <a:spcAft>
                <a:spcPts val="0"/>
              </a:spcAft>
              <a:buNone/>
            </a:pPr>
            <a:endParaRPr sz="1600" dirty="0">
              <a:latin typeface="Times New Roman"/>
              <a:ea typeface="Times New Roman"/>
              <a:cs typeface="Times New Roman"/>
              <a:sym typeface="Times New Roman"/>
            </a:endParaRPr>
          </a:p>
        </p:txBody>
      </p:sp>
      <p:pic>
        <p:nvPicPr>
          <p:cNvPr id="2" name="Recorded Sound">
            <a:hlinkClick r:id="" action="ppaction://media"/>
            <a:extLst>
              <a:ext uri="{FF2B5EF4-FFF2-40B4-BE49-F238E27FC236}">
                <a16:creationId xmlns:a16="http://schemas.microsoft.com/office/drawing/2014/main" id="{F0D9AB21-1269-6465-E36F-AEE56DA864A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47200" y="142150"/>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80351">
        <p:fade/>
      </p:transition>
    </mc:Choice>
    <mc:Fallback xmlns="">
      <p:transition spd="med" advTm="8035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35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964CC5-3989-0858-F19A-89759A74F808}"/>
              </a:ext>
            </a:extLst>
          </p:cNvPr>
          <p:cNvSpPr>
            <a:spLocks noGrp="1"/>
          </p:cNvSpPr>
          <p:nvPr>
            <p:ph type="title"/>
          </p:nvPr>
        </p:nvSpPr>
        <p:spPr>
          <a:xfrm>
            <a:off x="-2385161" y="89801"/>
            <a:ext cx="10018713" cy="534949"/>
          </a:xfrm>
        </p:spPr>
        <p:txBody>
          <a:bodyPr>
            <a:normAutofit/>
          </a:bodyPr>
          <a:lstStyle/>
          <a:p>
            <a:r>
              <a:rPr lang="en-US" sz="2400" b="1" dirty="0">
                <a:latin typeface="Times New Roman" panose="02020603050405020304" pitchFamily="18" charset="0"/>
                <a:cs typeface="Times New Roman" panose="02020603050405020304" pitchFamily="18" charset="0"/>
              </a:rPr>
              <a:t>Significance</a:t>
            </a:r>
          </a:p>
        </p:txBody>
      </p:sp>
      <p:sp>
        <p:nvSpPr>
          <p:cNvPr id="3" name="Text Placeholder 2">
            <a:extLst>
              <a:ext uri="{FF2B5EF4-FFF2-40B4-BE49-F238E27FC236}">
                <a16:creationId xmlns:a16="http://schemas.microsoft.com/office/drawing/2014/main" id="{B7B55549-C5F7-D586-DA46-A5380DB755BF}"/>
              </a:ext>
            </a:extLst>
          </p:cNvPr>
          <p:cNvSpPr>
            <a:spLocks noGrp="1"/>
          </p:cNvSpPr>
          <p:nvPr>
            <p:ph idx="1"/>
          </p:nvPr>
        </p:nvSpPr>
        <p:spPr>
          <a:xfrm>
            <a:off x="1763091" y="2142891"/>
            <a:ext cx="10573875" cy="3124201"/>
          </a:xfrm>
        </p:spPr>
        <p:txBody>
          <a:bodyPr>
            <a:normAutofit fontScale="25000" lnSpcReduction="20000"/>
          </a:bodyPr>
          <a:lstStyle/>
          <a:p>
            <a:pPr>
              <a:lnSpc>
                <a:spcPct val="250000"/>
              </a:lnSpc>
              <a:spcBef>
                <a:spcPts val="0"/>
              </a:spcBef>
              <a:buClr>
                <a:schemeClr val="dk2"/>
              </a:buClr>
              <a:buFont typeface="Arial" panose="020B0604020202020204" pitchFamily="34" charset="0"/>
              <a:buChar char="•"/>
            </a:pPr>
            <a:r>
              <a:rPr lang="en-US" sz="7200" dirty="0">
                <a:solidFill>
                  <a:schemeClr val="dk2"/>
                </a:solidFill>
                <a:latin typeface="Times New Roman"/>
                <a:ea typeface="Times New Roman"/>
                <a:cs typeface="Times New Roman"/>
                <a:sym typeface="Times New Roman"/>
              </a:rPr>
              <a:t>IAM policies create company-wide identity and access management requirements. A few are mentioned below: </a:t>
            </a:r>
          </a:p>
          <a:p>
            <a:pPr>
              <a:lnSpc>
                <a:spcPct val="250000"/>
              </a:lnSpc>
              <a:spcBef>
                <a:spcPts val="0"/>
              </a:spcBef>
              <a:buClr>
                <a:schemeClr val="dk2"/>
              </a:buClr>
              <a:buFont typeface="Arial" panose="020B0604020202020204" pitchFamily="34" charset="0"/>
              <a:buChar char="•"/>
            </a:pPr>
            <a:r>
              <a:rPr lang="en-US" sz="7200" dirty="0">
                <a:solidFill>
                  <a:schemeClr val="dk2"/>
                </a:solidFill>
                <a:latin typeface="Times New Roman"/>
                <a:ea typeface="Times New Roman"/>
                <a:cs typeface="Times New Roman"/>
                <a:sym typeface="Times New Roman"/>
              </a:rPr>
              <a:t>Sets the requirements for creating and managing passwords. Example: mandating users to log in with two-factor authentication to access the network.</a:t>
            </a:r>
          </a:p>
          <a:p>
            <a:pPr>
              <a:lnSpc>
                <a:spcPct val="250000"/>
              </a:lnSpc>
              <a:spcBef>
                <a:spcPts val="0"/>
              </a:spcBef>
              <a:buClr>
                <a:schemeClr val="dk2"/>
              </a:buClr>
              <a:buFont typeface="Arial" panose="020B0604020202020204" pitchFamily="34" charset="0"/>
              <a:buChar char="•"/>
            </a:pPr>
            <a:r>
              <a:rPr lang="en-US" sz="7200" dirty="0">
                <a:solidFill>
                  <a:schemeClr val="dk2"/>
                </a:solidFill>
                <a:latin typeface="Times New Roman"/>
                <a:ea typeface="Times New Roman"/>
                <a:cs typeface="Times New Roman"/>
                <a:sym typeface="Times New Roman"/>
              </a:rPr>
              <a:t>Set the requirements for granting access privileges to employees based on their roles and responsibilities within the organization.</a:t>
            </a:r>
          </a:p>
          <a:p>
            <a:pPr>
              <a:lnSpc>
                <a:spcPct val="250000"/>
              </a:lnSpc>
              <a:spcBef>
                <a:spcPts val="0"/>
              </a:spcBef>
              <a:buClr>
                <a:schemeClr val="dk2"/>
              </a:buClr>
              <a:buFont typeface="Arial" panose="020B0604020202020204" pitchFamily="34" charset="0"/>
              <a:buChar char="•"/>
            </a:pPr>
            <a:r>
              <a:rPr lang="en-US" sz="7200" dirty="0">
                <a:solidFill>
                  <a:schemeClr val="dk2"/>
                </a:solidFill>
                <a:latin typeface="Times New Roman"/>
                <a:ea typeface="Times New Roman"/>
                <a:cs typeface="Times New Roman"/>
                <a:sym typeface="Times New Roman"/>
              </a:rPr>
              <a:t>Setting the requirements for controlling the user's access. Defines how the IAM system will manage the identification, authentications, and authorizations of users.</a:t>
            </a:r>
          </a:p>
          <a:p>
            <a:pPr>
              <a:lnSpc>
                <a:spcPct val="170000"/>
              </a:lnSpc>
              <a:spcBef>
                <a:spcPts val="0"/>
              </a:spcBef>
              <a:buClr>
                <a:schemeClr val="dk2"/>
              </a:buClr>
              <a:buFont typeface="Arial" panose="020B0604020202020204" pitchFamily="34" charset="0"/>
              <a:buChar char="•"/>
            </a:pPr>
            <a:r>
              <a:rPr lang="en-US" sz="7200" dirty="0">
                <a:solidFill>
                  <a:schemeClr val="dk2"/>
                </a:solidFill>
                <a:latin typeface="Times New Roman"/>
                <a:ea typeface="Times New Roman"/>
                <a:cs typeface="Times New Roman"/>
                <a:sym typeface="Times New Roman"/>
              </a:rPr>
              <a:t>These policies protect from unauthorized access and also help companies from loss of revenue and brand name.</a:t>
            </a:r>
          </a:p>
          <a:p>
            <a:pPr marL="114300" indent="0">
              <a:buNone/>
            </a:pPr>
            <a:endParaRPr lang="en-US" dirty="0"/>
          </a:p>
        </p:txBody>
      </p:sp>
      <p:pic>
        <p:nvPicPr>
          <p:cNvPr id="4" name="Recorded Sound">
            <a:hlinkClick r:id="" action="ppaction://media"/>
            <a:extLst>
              <a:ext uri="{FF2B5EF4-FFF2-40B4-BE49-F238E27FC236}">
                <a16:creationId xmlns:a16="http://schemas.microsoft.com/office/drawing/2014/main" id="{B150F267-CE6D-B547-0D60-4170C317501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085600" y="218350"/>
            <a:ext cx="406400" cy="406400"/>
          </a:xfrm>
          <a:prstGeom prst="rect">
            <a:avLst/>
          </a:prstGeom>
        </p:spPr>
      </p:pic>
    </p:spTree>
    <p:extLst>
      <p:ext uri="{BB962C8B-B14F-4D97-AF65-F5344CB8AC3E}">
        <p14:creationId xmlns:p14="http://schemas.microsoft.com/office/powerpoint/2010/main" val="861114095"/>
      </p:ext>
    </p:extLst>
  </p:cSld>
  <p:clrMapOvr>
    <a:masterClrMapping/>
  </p:clrMapOvr>
  <mc:AlternateContent xmlns:mc="http://schemas.openxmlformats.org/markup-compatibility/2006" xmlns:p14="http://schemas.microsoft.com/office/powerpoint/2010/main">
    <mc:Choice Requires="p14">
      <p:transition spd="med" p14:dur="700" advTm="72456">
        <p:fade/>
      </p:transition>
    </mc:Choice>
    <mc:Fallback xmlns="">
      <p:transition spd="med" advTm="7245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24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14"/>
          <p:cNvSpPr txBox="1">
            <a:spLocks noGrp="1"/>
          </p:cNvSpPr>
          <p:nvPr>
            <p:ph type="title"/>
          </p:nvPr>
        </p:nvSpPr>
        <p:spPr>
          <a:xfrm>
            <a:off x="1334493" y="2745058"/>
            <a:ext cx="8930747" cy="2110382"/>
          </a:xfrm>
          <a:prstGeom prst="rect">
            <a:avLst/>
          </a:prstGeom>
          <a:noFill/>
          <a:ln>
            <a:noFill/>
          </a:ln>
        </p:spPr>
        <p:txBody>
          <a:bodyPr spcFirstLastPara="1" wrap="square" lIns="0" tIns="45700" rIns="0" bIns="45700" anchor="ctr" anchorCtr="0">
            <a:normAutofit/>
          </a:bodyPr>
          <a:lstStyle/>
          <a:p>
            <a:pPr marL="0" lvl="0" indent="0" algn="l" rtl="0">
              <a:lnSpc>
                <a:spcPct val="90000"/>
              </a:lnSpc>
              <a:spcBef>
                <a:spcPts val="0"/>
              </a:spcBef>
              <a:spcAft>
                <a:spcPts val="0"/>
              </a:spcAft>
              <a:buClr>
                <a:schemeClr val="lt1"/>
              </a:buClr>
              <a:buSzPts val="4400"/>
              <a:buFont typeface="Arial"/>
              <a:buNone/>
            </a:pPr>
            <a:r>
              <a:rPr lang="en-US" dirty="0">
                <a:latin typeface="Times New Roman" panose="02020603050405020304" pitchFamily="18" charset="0"/>
                <a:cs typeface="Times New Roman" panose="02020603050405020304" pitchFamily="18" charset="0"/>
              </a:rPr>
              <a:t>ROLES AND RESPONSIBILITIES</a:t>
            </a:r>
            <a:endParaRPr dirty="0">
              <a:latin typeface="Times New Roman" panose="02020603050405020304" pitchFamily="18" charset="0"/>
              <a:cs typeface="Times New Roman" panose="02020603050405020304" pitchFamily="18" charset="0"/>
            </a:endParaRPr>
          </a:p>
        </p:txBody>
      </p:sp>
      <p:sp>
        <p:nvSpPr>
          <p:cNvPr id="188" name="Google Shape;188;p14"/>
          <p:cNvSpPr txBox="1">
            <a:spLocks noGrp="1"/>
          </p:cNvSpPr>
          <p:nvPr>
            <p:ph type="body" idx="1"/>
          </p:nvPr>
        </p:nvSpPr>
        <p:spPr>
          <a:prstGeom prst="rect">
            <a:avLst/>
          </a:prstGeom>
          <a:noFill/>
          <a:ln>
            <a:noFill/>
          </a:ln>
        </p:spPr>
        <p:txBody>
          <a:bodyPr spcFirstLastPara="1" wrap="square" lIns="0" tIns="45700" rIns="0" bIns="45700" anchor="t" anchorCtr="0">
            <a:normAutofit/>
          </a:bodyPr>
          <a:lstStyle/>
          <a:p>
            <a:pPr marL="0" lvl="0" indent="0" algn="r" rtl="0">
              <a:lnSpc>
                <a:spcPct val="90000"/>
              </a:lnSpc>
              <a:spcBef>
                <a:spcPts val="0"/>
              </a:spcBef>
              <a:spcAft>
                <a:spcPts val="0"/>
              </a:spcAft>
              <a:buClr>
                <a:schemeClr val="lt1"/>
              </a:buClr>
              <a:buSzPts val="1600"/>
              <a:buNone/>
            </a:pPr>
            <a:r>
              <a:rPr lang="en-US"/>
              <a:t>Varun Sai Muthyapu</a:t>
            </a:r>
            <a:endParaRPr/>
          </a:p>
        </p:txBody>
      </p:sp>
      <p:pic>
        <p:nvPicPr>
          <p:cNvPr id="2" name="Audio Recording Nov 13, 2022 at 10:52:13 PM">
            <a:hlinkClick r:id="" action="ppaction://media"/>
            <a:extLst>
              <a:ext uri="{FF2B5EF4-FFF2-40B4-BE49-F238E27FC236}">
                <a16:creationId xmlns:a16="http://schemas.microsoft.com/office/drawing/2014/main" id="{6E63525D-6286-2972-1780-5E3AA463FEB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69598" y="1651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g18c248eb2e3_0_6"/>
          <p:cNvSpPr txBox="1">
            <a:spLocks noGrp="1"/>
          </p:cNvSpPr>
          <p:nvPr>
            <p:ph type="title"/>
          </p:nvPr>
        </p:nvSpPr>
        <p:spPr>
          <a:xfrm>
            <a:off x="1641475" y="117707"/>
            <a:ext cx="10018713" cy="364893"/>
          </a:xfrm>
          <a:prstGeom prst="rect">
            <a:avLst/>
          </a:prstGeom>
        </p:spPr>
        <p:txBody>
          <a:bodyPr spcFirstLastPara="1" wrap="square" lIns="0" tIns="45700" rIns="0" bIns="45700" anchor="b" anchorCtr="0">
            <a:normAutofit fontScale="90000"/>
          </a:bodyPr>
          <a:lstStyle/>
          <a:p>
            <a:pPr marL="0" lvl="0" indent="0" algn="l" rtl="0">
              <a:spcBef>
                <a:spcPts val="0"/>
              </a:spcBef>
              <a:spcAft>
                <a:spcPts val="0"/>
              </a:spcAft>
              <a:buNone/>
            </a:pPr>
            <a:r>
              <a:rPr lang="en-US" sz="2400" b="1" dirty="0">
                <a:latin typeface="Times New Roman" panose="02020603050405020304" pitchFamily="18" charset="0"/>
                <a:cs typeface="Times New Roman" panose="02020603050405020304" pitchFamily="18" charset="0"/>
              </a:rPr>
              <a:t>Roles and Responsibilities</a:t>
            </a:r>
            <a:endParaRPr sz="2400" b="1" dirty="0">
              <a:latin typeface="Times New Roman" panose="02020603050405020304" pitchFamily="18" charset="0"/>
              <a:cs typeface="Times New Roman" panose="02020603050405020304" pitchFamily="18" charset="0"/>
            </a:endParaRPr>
          </a:p>
        </p:txBody>
      </p:sp>
      <p:sp>
        <p:nvSpPr>
          <p:cNvPr id="195" name="Google Shape;195;g18c248eb2e3_0_6"/>
          <p:cNvSpPr txBox="1"/>
          <p:nvPr/>
        </p:nvSpPr>
        <p:spPr>
          <a:xfrm>
            <a:off x="1550027" y="482600"/>
            <a:ext cx="10009800" cy="4621800"/>
          </a:xfrm>
          <a:prstGeom prst="rect">
            <a:avLst/>
          </a:prstGeom>
          <a:noFill/>
          <a:ln>
            <a:noFill/>
          </a:ln>
        </p:spPr>
        <p:txBody>
          <a:bodyPr spcFirstLastPara="1" wrap="square" lIns="91425" tIns="91425" rIns="91425" bIns="91425" anchor="t" anchorCtr="0">
            <a:noAutofit/>
          </a:bodyPr>
          <a:lstStyle/>
          <a:p>
            <a:pPr marL="457200" lvl="0" indent="-317500" algn="l" rtl="0">
              <a:lnSpc>
                <a:spcPct val="200000"/>
              </a:lnSpc>
              <a:spcBef>
                <a:spcPts val="0"/>
              </a:spcBef>
              <a:spcAft>
                <a:spcPts val="0"/>
              </a:spcAft>
              <a:buSzPts val="1400"/>
              <a:buChar char="●"/>
            </a:pPr>
            <a:r>
              <a:rPr lang="en-US" sz="1600" dirty="0">
                <a:latin typeface="Times New Roman" panose="02020603050405020304" pitchFamily="18" charset="0"/>
                <a:cs typeface="Times New Roman" panose="02020603050405020304" pitchFamily="18" charset="0"/>
              </a:rPr>
              <a:t>Individual Responsibilities/ Accountabilities </a:t>
            </a:r>
            <a:endParaRPr sz="1600" dirty="0">
              <a:latin typeface="Times New Roman" panose="02020603050405020304" pitchFamily="18" charset="0"/>
              <a:cs typeface="Times New Roman" panose="02020603050405020304" pitchFamily="18" charset="0"/>
            </a:endParaRPr>
          </a:p>
          <a:p>
            <a:pPr marL="914400" lvl="1" indent="-317500" algn="l" rtl="0">
              <a:lnSpc>
                <a:spcPct val="200000"/>
              </a:lnSpc>
              <a:spcBef>
                <a:spcPts val="0"/>
              </a:spcBef>
              <a:spcAft>
                <a:spcPts val="0"/>
              </a:spcAft>
              <a:buSzPts val="1400"/>
              <a:buChar char="○"/>
            </a:pPr>
            <a:r>
              <a:rPr lang="en-US" sz="1600" dirty="0">
                <a:latin typeface="Times New Roman" panose="02020603050405020304" pitchFamily="18" charset="0"/>
                <a:cs typeface="Times New Roman" panose="02020603050405020304" pitchFamily="18" charset="0"/>
              </a:rPr>
              <a:t>Password Creation with complexity rules in place. (Example: Length is 8 to 12 chars, at least 1 Uppercase,1 Special character </a:t>
            </a:r>
            <a:r>
              <a:rPr lang="en-US" sz="1600" dirty="0" err="1">
                <a:latin typeface="Times New Roman" panose="02020603050405020304" pitchFamily="18" charset="0"/>
                <a:cs typeface="Times New Roman" panose="02020603050405020304" pitchFamily="18" charset="0"/>
              </a:rPr>
              <a:t>etc</a:t>
            </a:r>
            <a:r>
              <a:rPr lang="en-US" sz="1600" dirty="0">
                <a:latin typeface="Times New Roman" panose="02020603050405020304" pitchFamily="18" charset="0"/>
                <a:cs typeface="Times New Roman" panose="02020603050405020304" pitchFamily="18" charset="0"/>
              </a:rPr>
              <a:t>).</a:t>
            </a:r>
            <a:endParaRPr sz="1600" b="1" dirty="0">
              <a:highlight>
                <a:srgbClr val="FFFF00"/>
              </a:highlight>
              <a:latin typeface="Times New Roman" panose="02020603050405020304" pitchFamily="18" charset="0"/>
              <a:cs typeface="Times New Roman" panose="02020603050405020304" pitchFamily="18" charset="0"/>
            </a:endParaRPr>
          </a:p>
          <a:p>
            <a:pPr marL="457200" lvl="0" indent="-317500" algn="l" rtl="0">
              <a:lnSpc>
                <a:spcPct val="200000"/>
              </a:lnSpc>
              <a:spcBef>
                <a:spcPts val="0"/>
              </a:spcBef>
              <a:spcAft>
                <a:spcPts val="0"/>
              </a:spcAft>
              <a:buSzPts val="1400"/>
              <a:buChar char="●"/>
            </a:pPr>
            <a:r>
              <a:rPr lang="en-US" sz="1600" dirty="0">
                <a:latin typeface="Times New Roman" panose="02020603050405020304" pitchFamily="18" charset="0"/>
                <a:cs typeface="Times New Roman" panose="02020603050405020304" pitchFamily="18" charset="0"/>
              </a:rPr>
              <a:t>Responsibilities held by Systems Staff (IT admins) - Creation of Unique accounts.</a:t>
            </a:r>
            <a:endParaRPr sz="1600" dirty="0">
              <a:latin typeface="Times New Roman" panose="02020603050405020304" pitchFamily="18" charset="0"/>
              <a:cs typeface="Times New Roman" panose="02020603050405020304" pitchFamily="18" charset="0"/>
            </a:endParaRPr>
          </a:p>
          <a:p>
            <a:pPr marL="914400" lvl="1" indent="-317500" algn="l" rtl="0">
              <a:lnSpc>
                <a:spcPct val="200000"/>
              </a:lnSpc>
              <a:spcBef>
                <a:spcPts val="0"/>
              </a:spcBef>
              <a:spcAft>
                <a:spcPts val="0"/>
              </a:spcAft>
              <a:buSzPts val="1400"/>
              <a:buChar char="○"/>
            </a:pPr>
            <a:r>
              <a:rPr lang="en-US" sz="1600" dirty="0">
                <a:latin typeface="Times New Roman" panose="02020603050405020304" pitchFamily="18" charset="0"/>
                <a:cs typeface="Times New Roman" panose="02020603050405020304" pitchFamily="18" charset="0"/>
              </a:rPr>
              <a:t>Unique accounts</a:t>
            </a:r>
            <a:endParaRPr sz="1600" dirty="0">
              <a:latin typeface="Times New Roman" panose="02020603050405020304" pitchFamily="18" charset="0"/>
              <a:cs typeface="Times New Roman" panose="02020603050405020304" pitchFamily="18" charset="0"/>
            </a:endParaRPr>
          </a:p>
          <a:p>
            <a:pPr marL="1371600" lvl="2" indent="-317500" algn="l" rtl="0">
              <a:lnSpc>
                <a:spcPct val="200000"/>
              </a:lnSpc>
              <a:spcBef>
                <a:spcPts val="0"/>
              </a:spcBef>
              <a:spcAft>
                <a:spcPts val="0"/>
              </a:spcAft>
              <a:buSzPts val="1400"/>
              <a:buChar char="■"/>
            </a:pPr>
            <a:r>
              <a:rPr lang="en-US" sz="1600" dirty="0">
                <a:latin typeface="Times New Roman" panose="02020603050405020304" pitchFamily="18" charset="0"/>
                <a:cs typeface="Times New Roman" panose="02020603050405020304" pitchFamily="18" charset="0"/>
              </a:rPr>
              <a:t>User accounts. </a:t>
            </a:r>
            <a:endParaRPr sz="1600" dirty="0">
              <a:latin typeface="Times New Roman" panose="02020603050405020304" pitchFamily="18" charset="0"/>
              <a:cs typeface="Times New Roman" panose="02020603050405020304" pitchFamily="18" charset="0"/>
            </a:endParaRPr>
          </a:p>
          <a:p>
            <a:pPr marL="1371600" lvl="2" indent="-317500" algn="l" rtl="0">
              <a:lnSpc>
                <a:spcPct val="200000"/>
              </a:lnSpc>
              <a:spcBef>
                <a:spcPts val="0"/>
              </a:spcBef>
              <a:spcAft>
                <a:spcPts val="0"/>
              </a:spcAft>
              <a:buSzPts val="1400"/>
              <a:buChar char="■"/>
            </a:pPr>
            <a:r>
              <a:rPr lang="en-US" sz="1600" dirty="0">
                <a:latin typeface="Times New Roman" panose="02020603050405020304" pitchFamily="18" charset="0"/>
                <a:cs typeface="Times New Roman" panose="02020603050405020304" pitchFamily="18" charset="0"/>
              </a:rPr>
              <a:t>Shared accounts.</a:t>
            </a:r>
            <a:endParaRPr sz="1600" dirty="0">
              <a:latin typeface="Times New Roman" panose="02020603050405020304" pitchFamily="18" charset="0"/>
              <a:cs typeface="Times New Roman" panose="02020603050405020304" pitchFamily="18" charset="0"/>
            </a:endParaRPr>
          </a:p>
          <a:p>
            <a:pPr marL="1371600" lvl="2" indent="-317500" algn="l" rtl="0">
              <a:lnSpc>
                <a:spcPct val="200000"/>
              </a:lnSpc>
              <a:spcBef>
                <a:spcPts val="0"/>
              </a:spcBef>
              <a:spcAft>
                <a:spcPts val="0"/>
              </a:spcAft>
              <a:buSzPts val="1400"/>
              <a:buChar char="■"/>
            </a:pPr>
            <a:r>
              <a:rPr lang="en-US" sz="1600" dirty="0">
                <a:latin typeface="Times New Roman" panose="02020603050405020304" pitchFamily="18" charset="0"/>
                <a:cs typeface="Times New Roman" panose="02020603050405020304" pitchFamily="18" charset="0"/>
              </a:rPr>
              <a:t>Service accounts.</a:t>
            </a:r>
            <a:endParaRPr sz="1600" dirty="0">
              <a:latin typeface="Times New Roman" panose="02020603050405020304" pitchFamily="18" charset="0"/>
              <a:cs typeface="Times New Roman" panose="02020603050405020304" pitchFamily="18" charset="0"/>
            </a:endParaRPr>
          </a:p>
          <a:p>
            <a:pPr marL="1371600" lvl="2" indent="-317500" algn="l" rtl="0">
              <a:lnSpc>
                <a:spcPct val="200000"/>
              </a:lnSpc>
              <a:spcBef>
                <a:spcPts val="0"/>
              </a:spcBef>
              <a:spcAft>
                <a:spcPts val="0"/>
              </a:spcAft>
              <a:buSzPts val="1400"/>
              <a:buChar char="■"/>
            </a:pPr>
            <a:r>
              <a:rPr lang="en-US" sz="1600" dirty="0">
                <a:latin typeface="Times New Roman" panose="02020603050405020304" pitchFamily="18" charset="0"/>
                <a:cs typeface="Times New Roman" panose="02020603050405020304" pitchFamily="18" charset="0"/>
              </a:rPr>
              <a:t>Privileged accounts. </a:t>
            </a:r>
            <a:endParaRPr sz="1600" dirty="0">
              <a:latin typeface="Times New Roman" panose="02020603050405020304" pitchFamily="18" charset="0"/>
              <a:cs typeface="Times New Roman" panose="02020603050405020304" pitchFamily="18" charset="0"/>
            </a:endParaRPr>
          </a:p>
          <a:p>
            <a:pPr marL="1371600" lvl="2" indent="-317500" algn="l" rtl="0">
              <a:lnSpc>
                <a:spcPct val="200000"/>
              </a:lnSpc>
              <a:spcBef>
                <a:spcPts val="0"/>
              </a:spcBef>
              <a:spcAft>
                <a:spcPts val="0"/>
              </a:spcAft>
              <a:buSzPts val="1400"/>
              <a:buChar char="■"/>
            </a:pPr>
            <a:r>
              <a:rPr lang="en-US" sz="1600" dirty="0">
                <a:latin typeface="Times New Roman" panose="02020603050405020304" pitchFamily="18" charset="0"/>
                <a:cs typeface="Times New Roman" panose="02020603050405020304" pitchFamily="18" charset="0"/>
              </a:rPr>
              <a:t>Enterprise directory services.</a:t>
            </a:r>
            <a:endParaRPr sz="1600" dirty="0">
              <a:latin typeface="Times New Roman" panose="02020603050405020304" pitchFamily="18" charset="0"/>
              <a:cs typeface="Times New Roman" panose="02020603050405020304" pitchFamily="18" charset="0"/>
            </a:endParaRPr>
          </a:p>
          <a:p>
            <a:pPr marL="1371600" lvl="2" indent="-317500" algn="l" rtl="0">
              <a:lnSpc>
                <a:spcPct val="200000"/>
              </a:lnSpc>
              <a:spcBef>
                <a:spcPts val="0"/>
              </a:spcBef>
              <a:spcAft>
                <a:spcPts val="0"/>
              </a:spcAft>
              <a:buSzPts val="1400"/>
              <a:buChar char="■"/>
            </a:pPr>
            <a:r>
              <a:rPr lang="en-US" sz="1600" dirty="0">
                <a:latin typeface="Times New Roman" panose="02020603050405020304" pitchFamily="18" charset="0"/>
                <a:cs typeface="Times New Roman" panose="02020603050405020304" pitchFamily="18" charset="0"/>
              </a:rPr>
              <a:t>Centrally authorized &amp; managed accounts.</a:t>
            </a:r>
            <a:endParaRPr sz="1600" dirty="0">
              <a:latin typeface="Times New Roman" panose="02020603050405020304" pitchFamily="18" charset="0"/>
              <a:cs typeface="Times New Roman" panose="02020603050405020304" pitchFamily="18" charset="0"/>
            </a:endParaRPr>
          </a:p>
          <a:p>
            <a:pPr marL="1371600" lvl="2" indent="-317500" algn="l" rtl="0">
              <a:lnSpc>
                <a:spcPct val="200000"/>
              </a:lnSpc>
              <a:spcBef>
                <a:spcPts val="0"/>
              </a:spcBef>
              <a:spcAft>
                <a:spcPts val="0"/>
              </a:spcAft>
              <a:buSzPts val="1400"/>
              <a:buChar char="■"/>
            </a:pPr>
            <a:r>
              <a:rPr lang="en-US" sz="1600" dirty="0">
                <a:latin typeface="Times New Roman" panose="02020603050405020304" pitchFamily="18" charset="0"/>
                <a:cs typeface="Times New Roman" panose="02020603050405020304" pitchFamily="18" charset="0"/>
              </a:rPr>
              <a:t>Non centrally authorized &amp; managed accounts.</a:t>
            </a:r>
            <a:endParaRPr sz="1600" dirty="0">
              <a:latin typeface="Times New Roman" panose="02020603050405020304" pitchFamily="18" charset="0"/>
              <a:cs typeface="Times New Roman" panose="02020603050405020304" pitchFamily="18" charset="0"/>
            </a:endParaRPr>
          </a:p>
          <a:p>
            <a:pPr marL="914400" lvl="0" indent="0" algn="l" rtl="0">
              <a:lnSpc>
                <a:spcPct val="200000"/>
              </a:lnSpc>
              <a:spcBef>
                <a:spcPts val="0"/>
              </a:spcBef>
              <a:spcAft>
                <a:spcPts val="0"/>
              </a:spcAft>
              <a:buNone/>
            </a:pPr>
            <a:endParaRPr dirty="0"/>
          </a:p>
        </p:txBody>
      </p:sp>
      <p:pic>
        <p:nvPicPr>
          <p:cNvPr id="2" name="Audio Recording Nov 13, 2022 at 11:03:12 PM">
            <a:hlinkClick r:id="" action="ppaction://media"/>
            <a:extLst>
              <a:ext uri="{FF2B5EF4-FFF2-40B4-BE49-F238E27FC236}">
                <a16:creationId xmlns:a16="http://schemas.microsoft.com/office/drawing/2014/main" id="{137A7333-38DE-5623-053F-EB88D645B8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847388" y="7620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723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g18c248eb2e3_0_14"/>
          <p:cNvSpPr txBox="1">
            <a:spLocks noGrp="1"/>
          </p:cNvSpPr>
          <p:nvPr>
            <p:ph type="title"/>
          </p:nvPr>
        </p:nvSpPr>
        <p:spPr>
          <a:xfrm>
            <a:off x="1651579" y="457200"/>
            <a:ext cx="10018713" cy="475784"/>
          </a:xfrm>
          <a:prstGeom prst="rect">
            <a:avLst/>
          </a:prstGeom>
        </p:spPr>
        <p:txBody>
          <a:bodyPr spcFirstLastPara="1" wrap="square" lIns="0" tIns="45700" rIns="0" bIns="45700" anchor="b" anchorCtr="0">
            <a:normAutofit/>
          </a:bodyPr>
          <a:lstStyle/>
          <a:p>
            <a:pPr marL="0" lvl="0" indent="0" algn="l" rtl="0">
              <a:spcBef>
                <a:spcPts val="0"/>
              </a:spcBef>
              <a:spcAft>
                <a:spcPts val="0"/>
              </a:spcAft>
              <a:buClr>
                <a:schemeClr val="dk2"/>
              </a:buClr>
              <a:buSzPts val="1100"/>
              <a:buFont typeface="Arial"/>
              <a:buNone/>
            </a:pPr>
            <a:r>
              <a:rPr lang="en-US" sz="2400" b="1" dirty="0">
                <a:latin typeface="Times New Roman" panose="02020603050405020304" pitchFamily="18" charset="0"/>
                <a:cs typeface="Times New Roman" panose="02020603050405020304" pitchFamily="18" charset="0"/>
              </a:rPr>
              <a:t>Roles and Responsibilities</a:t>
            </a:r>
            <a:endParaRPr sz="2400" b="1" dirty="0">
              <a:latin typeface="Times New Roman" panose="02020603050405020304" pitchFamily="18" charset="0"/>
              <a:cs typeface="Times New Roman" panose="02020603050405020304" pitchFamily="18" charset="0"/>
            </a:endParaRPr>
          </a:p>
        </p:txBody>
      </p:sp>
      <p:sp>
        <p:nvSpPr>
          <p:cNvPr id="202" name="Google Shape;202;g18c248eb2e3_0_14"/>
          <p:cNvSpPr txBox="1"/>
          <p:nvPr/>
        </p:nvSpPr>
        <p:spPr>
          <a:xfrm>
            <a:off x="1111500" y="695092"/>
            <a:ext cx="9969000" cy="4860900"/>
          </a:xfrm>
          <a:prstGeom prst="rect">
            <a:avLst/>
          </a:prstGeom>
          <a:noFill/>
          <a:ln>
            <a:noFill/>
          </a:ln>
        </p:spPr>
        <p:txBody>
          <a:bodyPr spcFirstLastPara="1" wrap="square" lIns="91425" tIns="91425" rIns="91425" bIns="91425" anchor="t" anchorCtr="0">
            <a:noAutofit/>
          </a:bodyPr>
          <a:lstStyle/>
          <a:p>
            <a:pPr marL="914400" lvl="0" indent="0" algn="l" rtl="0">
              <a:lnSpc>
                <a:spcPct val="200000"/>
              </a:lnSpc>
              <a:spcBef>
                <a:spcPts val="0"/>
              </a:spcBef>
              <a:spcAft>
                <a:spcPts val="0"/>
              </a:spcAft>
              <a:buNone/>
            </a:pPr>
            <a:endParaRPr dirty="0">
              <a:solidFill>
                <a:schemeClr val="dk2"/>
              </a:solidFill>
            </a:endParaRPr>
          </a:p>
          <a:p>
            <a:pPr marL="914400" lvl="1" indent="-317500" algn="l" rtl="0">
              <a:lnSpc>
                <a:spcPct val="200000"/>
              </a:lnSpc>
              <a:spcBef>
                <a:spcPts val="0"/>
              </a:spcBef>
              <a:spcAft>
                <a:spcPts val="0"/>
              </a:spcAft>
              <a:buClr>
                <a:schemeClr val="dk2"/>
              </a:buClr>
              <a:buSzPts val="1400"/>
              <a:buChar char="○"/>
            </a:pPr>
            <a:r>
              <a:rPr lang="en-US" dirty="0">
                <a:solidFill>
                  <a:schemeClr val="dk2"/>
                </a:solidFill>
                <a:latin typeface="Times New Roman" panose="02020603050405020304" pitchFamily="18" charset="0"/>
                <a:cs typeface="Times New Roman" panose="02020603050405020304" pitchFamily="18" charset="0"/>
              </a:rPr>
              <a:t>Identity Management: Authentication services</a:t>
            </a:r>
            <a:endParaRPr dirty="0">
              <a:solidFill>
                <a:schemeClr val="dk2"/>
              </a:solidFill>
              <a:latin typeface="Times New Roman" panose="02020603050405020304" pitchFamily="18" charset="0"/>
              <a:cs typeface="Times New Roman" panose="02020603050405020304" pitchFamily="18" charset="0"/>
            </a:endParaRPr>
          </a:p>
          <a:p>
            <a:pPr marL="1371600" lvl="2" indent="-317500" algn="l" rtl="0">
              <a:lnSpc>
                <a:spcPct val="200000"/>
              </a:lnSpc>
              <a:spcBef>
                <a:spcPts val="0"/>
              </a:spcBef>
              <a:spcAft>
                <a:spcPts val="0"/>
              </a:spcAft>
              <a:buClr>
                <a:schemeClr val="dk2"/>
              </a:buClr>
              <a:buSzPts val="1400"/>
              <a:buChar char="■"/>
            </a:pPr>
            <a:r>
              <a:rPr lang="en-US" dirty="0">
                <a:solidFill>
                  <a:schemeClr val="dk2"/>
                </a:solidFill>
                <a:latin typeface="Times New Roman" panose="02020603050405020304" pitchFamily="18" charset="0"/>
                <a:cs typeface="Times New Roman" panose="02020603050405020304" pitchFamily="18" charset="0"/>
              </a:rPr>
              <a:t>Enterprise.</a:t>
            </a:r>
            <a:endParaRPr dirty="0">
              <a:solidFill>
                <a:schemeClr val="dk2"/>
              </a:solidFill>
              <a:latin typeface="Times New Roman" panose="02020603050405020304" pitchFamily="18" charset="0"/>
              <a:cs typeface="Times New Roman" panose="02020603050405020304" pitchFamily="18" charset="0"/>
            </a:endParaRPr>
          </a:p>
          <a:p>
            <a:pPr marL="1371600" lvl="2" indent="-317500" algn="l" rtl="0">
              <a:lnSpc>
                <a:spcPct val="200000"/>
              </a:lnSpc>
              <a:spcBef>
                <a:spcPts val="0"/>
              </a:spcBef>
              <a:spcAft>
                <a:spcPts val="0"/>
              </a:spcAft>
              <a:buClr>
                <a:schemeClr val="dk2"/>
              </a:buClr>
              <a:buSzPts val="1400"/>
              <a:buChar char="■"/>
            </a:pPr>
            <a:r>
              <a:rPr lang="en-US" dirty="0">
                <a:solidFill>
                  <a:schemeClr val="dk2"/>
                </a:solidFill>
                <a:latin typeface="Times New Roman" panose="02020603050405020304" pitchFamily="18" charset="0"/>
                <a:cs typeface="Times New Roman" panose="02020603050405020304" pitchFamily="18" charset="0"/>
              </a:rPr>
              <a:t>Federated.</a:t>
            </a:r>
            <a:endParaRPr dirty="0">
              <a:solidFill>
                <a:schemeClr val="dk2"/>
              </a:solidFill>
              <a:latin typeface="Times New Roman" panose="02020603050405020304" pitchFamily="18" charset="0"/>
              <a:cs typeface="Times New Roman" panose="02020603050405020304" pitchFamily="18" charset="0"/>
            </a:endParaRPr>
          </a:p>
          <a:p>
            <a:pPr marL="1371600" lvl="2" indent="-317500" algn="l" rtl="0">
              <a:lnSpc>
                <a:spcPct val="200000"/>
              </a:lnSpc>
              <a:spcBef>
                <a:spcPts val="0"/>
              </a:spcBef>
              <a:spcAft>
                <a:spcPts val="0"/>
              </a:spcAft>
              <a:buClr>
                <a:schemeClr val="dk2"/>
              </a:buClr>
              <a:buSzPts val="1400"/>
              <a:buChar char="■"/>
            </a:pPr>
            <a:r>
              <a:rPr lang="en-US" dirty="0">
                <a:solidFill>
                  <a:schemeClr val="dk2"/>
                </a:solidFill>
                <a:latin typeface="Times New Roman" panose="02020603050405020304" pitchFamily="18" charset="0"/>
                <a:cs typeface="Times New Roman" panose="02020603050405020304" pitchFamily="18" charset="0"/>
              </a:rPr>
              <a:t>Shared service accounts.</a:t>
            </a:r>
            <a:endParaRPr dirty="0">
              <a:solidFill>
                <a:schemeClr val="dk2"/>
              </a:solidFill>
              <a:latin typeface="Times New Roman" panose="02020603050405020304" pitchFamily="18" charset="0"/>
              <a:cs typeface="Times New Roman" panose="02020603050405020304" pitchFamily="18" charset="0"/>
            </a:endParaRPr>
          </a:p>
          <a:p>
            <a:pPr marL="1371600" lvl="2" indent="-317500" algn="l" rtl="0">
              <a:lnSpc>
                <a:spcPct val="200000"/>
              </a:lnSpc>
              <a:spcBef>
                <a:spcPts val="0"/>
              </a:spcBef>
              <a:spcAft>
                <a:spcPts val="0"/>
              </a:spcAft>
              <a:buClr>
                <a:schemeClr val="dk2"/>
              </a:buClr>
              <a:buSzPts val="1400"/>
              <a:buChar char="■"/>
            </a:pPr>
            <a:r>
              <a:rPr lang="en-US" dirty="0">
                <a:solidFill>
                  <a:schemeClr val="dk2"/>
                </a:solidFill>
                <a:latin typeface="Times New Roman" panose="02020603050405020304" pitchFamily="18" charset="0"/>
                <a:cs typeface="Times New Roman" panose="02020603050405020304" pitchFamily="18" charset="0"/>
              </a:rPr>
              <a:t>System Administrator</a:t>
            </a:r>
            <a:endParaRPr dirty="0">
              <a:solidFill>
                <a:schemeClr val="dk2"/>
              </a:solidFill>
              <a:latin typeface="Times New Roman" panose="02020603050405020304" pitchFamily="18" charset="0"/>
              <a:cs typeface="Times New Roman" panose="02020603050405020304" pitchFamily="18" charset="0"/>
            </a:endParaRPr>
          </a:p>
          <a:p>
            <a:pPr marL="914400" lvl="1" indent="-317500" algn="l" rtl="0">
              <a:lnSpc>
                <a:spcPct val="200000"/>
              </a:lnSpc>
              <a:spcBef>
                <a:spcPts val="0"/>
              </a:spcBef>
              <a:spcAft>
                <a:spcPts val="0"/>
              </a:spcAft>
              <a:buClr>
                <a:schemeClr val="dk2"/>
              </a:buClr>
              <a:buSzPts val="1400"/>
              <a:buChar char="○"/>
            </a:pPr>
            <a:r>
              <a:rPr lang="en-US" dirty="0">
                <a:solidFill>
                  <a:schemeClr val="dk2"/>
                </a:solidFill>
                <a:latin typeface="Times New Roman" panose="02020603050405020304" pitchFamily="18" charset="0"/>
                <a:cs typeface="Times New Roman" panose="02020603050405020304" pitchFamily="18" charset="0"/>
              </a:rPr>
              <a:t>Authorization</a:t>
            </a:r>
            <a:endParaRPr dirty="0">
              <a:solidFill>
                <a:schemeClr val="dk2"/>
              </a:solidFill>
              <a:latin typeface="Times New Roman" panose="02020603050405020304" pitchFamily="18" charset="0"/>
              <a:cs typeface="Times New Roman" panose="02020603050405020304" pitchFamily="18" charset="0"/>
            </a:endParaRPr>
          </a:p>
          <a:p>
            <a:pPr marL="1371600" lvl="2" indent="-317500" algn="l" rtl="0">
              <a:lnSpc>
                <a:spcPct val="200000"/>
              </a:lnSpc>
              <a:spcBef>
                <a:spcPts val="0"/>
              </a:spcBef>
              <a:spcAft>
                <a:spcPts val="0"/>
              </a:spcAft>
              <a:buClr>
                <a:schemeClr val="dk2"/>
              </a:buClr>
              <a:buSzPts val="1400"/>
              <a:buChar char="■"/>
            </a:pPr>
            <a:r>
              <a:rPr lang="en-US" dirty="0">
                <a:solidFill>
                  <a:schemeClr val="dk2"/>
                </a:solidFill>
                <a:latin typeface="Times New Roman" panose="02020603050405020304" pitchFamily="18" charset="0"/>
                <a:cs typeface="Times New Roman" panose="02020603050405020304" pitchFamily="18" charset="0"/>
              </a:rPr>
              <a:t>System-level authorization.</a:t>
            </a:r>
            <a:endParaRPr dirty="0">
              <a:solidFill>
                <a:schemeClr val="dk2"/>
              </a:solidFill>
              <a:latin typeface="Times New Roman" panose="02020603050405020304" pitchFamily="18" charset="0"/>
              <a:cs typeface="Times New Roman" panose="02020603050405020304" pitchFamily="18" charset="0"/>
            </a:endParaRPr>
          </a:p>
          <a:p>
            <a:pPr marL="1371600" lvl="2" indent="-317500" algn="l" rtl="0">
              <a:lnSpc>
                <a:spcPct val="200000"/>
              </a:lnSpc>
              <a:spcBef>
                <a:spcPts val="0"/>
              </a:spcBef>
              <a:spcAft>
                <a:spcPts val="0"/>
              </a:spcAft>
              <a:buClr>
                <a:schemeClr val="dk2"/>
              </a:buClr>
              <a:buSzPts val="1400"/>
              <a:buChar char="■"/>
            </a:pPr>
            <a:r>
              <a:rPr lang="en-US" dirty="0">
                <a:solidFill>
                  <a:schemeClr val="dk2"/>
                </a:solidFill>
                <a:latin typeface="Times New Roman" panose="02020603050405020304" pitchFamily="18" charset="0"/>
                <a:cs typeface="Times New Roman" panose="02020603050405020304" pitchFamily="18" charset="0"/>
              </a:rPr>
              <a:t>Application-level authorization.</a:t>
            </a:r>
            <a:endParaRPr dirty="0">
              <a:solidFill>
                <a:schemeClr val="dk2"/>
              </a:solidFill>
              <a:latin typeface="Times New Roman" panose="02020603050405020304" pitchFamily="18" charset="0"/>
              <a:cs typeface="Times New Roman" panose="02020603050405020304" pitchFamily="18" charset="0"/>
            </a:endParaRPr>
          </a:p>
          <a:p>
            <a:pPr marL="457200" lvl="0" indent="0" algn="l" rtl="0">
              <a:lnSpc>
                <a:spcPct val="200000"/>
              </a:lnSpc>
              <a:spcBef>
                <a:spcPts val="0"/>
              </a:spcBef>
              <a:spcAft>
                <a:spcPts val="0"/>
              </a:spcAft>
              <a:buNone/>
            </a:pPr>
            <a:endParaRPr dirty="0"/>
          </a:p>
        </p:txBody>
      </p:sp>
      <p:pic>
        <p:nvPicPr>
          <p:cNvPr id="2" name="Audio Recording Nov 13, 2022 at 11:11:34 PM">
            <a:hlinkClick r:id="" action="ppaction://media"/>
            <a:extLst>
              <a:ext uri="{FF2B5EF4-FFF2-40B4-BE49-F238E27FC236}">
                <a16:creationId xmlns:a16="http://schemas.microsoft.com/office/drawing/2014/main" id="{58F036A1-7F3C-FF08-3A0C-BF8639C189C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674100" y="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417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g18c2b227a45_5_0"/>
          <p:cNvSpPr txBox="1">
            <a:spLocks noGrp="1"/>
          </p:cNvSpPr>
          <p:nvPr>
            <p:ph type="title"/>
          </p:nvPr>
        </p:nvSpPr>
        <p:spPr>
          <a:xfrm>
            <a:off x="1618125" y="218350"/>
            <a:ext cx="10018713" cy="498087"/>
          </a:xfrm>
          <a:prstGeom prst="rect">
            <a:avLst/>
          </a:prstGeom>
        </p:spPr>
        <p:txBody>
          <a:bodyPr spcFirstLastPara="1" wrap="square" lIns="0" tIns="45700" rIns="0" bIns="45700" anchor="b" anchorCtr="0">
            <a:normAutofit/>
          </a:bodyPr>
          <a:lstStyle/>
          <a:p>
            <a:pPr marL="0" lvl="0" indent="0" algn="l" rtl="0">
              <a:spcBef>
                <a:spcPts val="0"/>
              </a:spcBef>
              <a:spcAft>
                <a:spcPts val="0"/>
              </a:spcAft>
              <a:buClr>
                <a:schemeClr val="dk2"/>
              </a:buClr>
              <a:buSzPts val="1100"/>
              <a:buFont typeface="Arial"/>
              <a:buNone/>
            </a:pPr>
            <a:r>
              <a:rPr lang="en-US" sz="2400" b="1" dirty="0">
                <a:latin typeface="Times New Roman" panose="02020603050405020304" pitchFamily="18" charset="0"/>
                <a:cs typeface="Times New Roman" panose="02020603050405020304" pitchFamily="18" charset="0"/>
              </a:rPr>
              <a:t>Roles and Responsibilities</a:t>
            </a:r>
            <a:endParaRPr sz="2400" b="1" dirty="0">
              <a:latin typeface="Times New Roman" panose="02020603050405020304" pitchFamily="18" charset="0"/>
              <a:cs typeface="Times New Roman" panose="02020603050405020304" pitchFamily="18" charset="0"/>
            </a:endParaRPr>
          </a:p>
        </p:txBody>
      </p:sp>
      <p:sp>
        <p:nvSpPr>
          <p:cNvPr id="209" name="Google Shape;209;g18c2b227a45_5_0"/>
          <p:cNvSpPr txBox="1"/>
          <p:nvPr/>
        </p:nvSpPr>
        <p:spPr>
          <a:xfrm>
            <a:off x="1369671" y="865654"/>
            <a:ext cx="8940300" cy="6001613"/>
          </a:xfrm>
          <a:prstGeom prst="rect">
            <a:avLst/>
          </a:prstGeom>
          <a:noFill/>
          <a:ln>
            <a:noFill/>
          </a:ln>
        </p:spPr>
        <p:txBody>
          <a:bodyPr spcFirstLastPara="1" wrap="square" lIns="91425" tIns="91425" rIns="91425" bIns="91425" anchor="t" anchorCtr="0">
            <a:spAutoFit/>
          </a:bodyPr>
          <a:lstStyle/>
          <a:p>
            <a:pPr marL="914400" lvl="1" indent="-317500" algn="l" rtl="0">
              <a:lnSpc>
                <a:spcPct val="200000"/>
              </a:lnSpc>
              <a:spcBef>
                <a:spcPts val="0"/>
              </a:spcBef>
              <a:spcAft>
                <a:spcPts val="0"/>
              </a:spcAft>
              <a:buClr>
                <a:schemeClr val="dk2"/>
              </a:buClr>
              <a:buSzPts val="1400"/>
              <a:buChar char="○"/>
            </a:pPr>
            <a:r>
              <a:rPr lang="en-US" dirty="0">
                <a:solidFill>
                  <a:schemeClr val="dk2"/>
                </a:solidFill>
                <a:latin typeface="Times New Roman" panose="02020603050405020304" pitchFamily="18" charset="0"/>
                <a:cs typeface="Times New Roman" panose="02020603050405020304" pitchFamily="18" charset="0"/>
              </a:rPr>
              <a:t>Help Desk </a:t>
            </a:r>
            <a:endParaRPr dirty="0">
              <a:solidFill>
                <a:schemeClr val="dk2"/>
              </a:solidFill>
              <a:latin typeface="Times New Roman" panose="02020603050405020304" pitchFamily="18" charset="0"/>
              <a:cs typeface="Times New Roman" panose="02020603050405020304" pitchFamily="18" charset="0"/>
            </a:endParaRPr>
          </a:p>
          <a:p>
            <a:pPr marL="914400" lvl="1" indent="-317500" algn="l" rtl="0">
              <a:lnSpc>
                <a:spcPct val="200000"/>
              </a:lnSpc>
              <a:spcBef>
                <a:spcPts val="0"/>
              </a:spcBef>
              <a:spcAft>
                <a:spcPts val="0"/>
              </a:spcAft>
              <a:buClr>
                <a:schemeClr val="dk2"/>
              </a:buClr>
              <a:buSzPts val="1400"/>
              <a:buChar char="○"/>
            </a:pPr>
            <a:r>
              <a:rPr lang="en-US" dirty="0">
                <a:solidFill>
                  <a:schemeClr val="dk2"/>
                </a:solidFill>
                <a:latin typeface="Times New Roman" panose="02020603050405020304" pitchFamily="18" charset="0"/>
                <a:cs typeface="Times New Roman" panose="02020603050405020304" pitchFamily="18" charset="0"/>
              </a:rPr>
              <a:t>Remote Access Management</a:t>
            </a:r>
            <a:endParaRPr dirty="0">
              <a:solidFill>
                <a:schemeClr val="dk2"/>
              </a:solidFill>
              <a:latin typeface="Times New Roman" panose="02020603050405020304" pitchFamily="18" charset="0"/>
              <a:cs typeface="Times New Roman" panose="02020603050405020304" pitchFamily="18" charset="0"/>
            </a:endParaRPr>
          </a:p>
          <a:p>
            <a:pPr marL="914400" lvl="1" indent="-317500" algn="l" rtl="0">
              <a:lnSpc>
                <a:spcPct val="200000"/>
              </a:lnSpc>
              <a:spcBef>
                <a:spcPts val="0"/>
              </a:spcBef>
              <a:spcAft>
                <a:spcPts val="0"/>
              </a:spcAft>
              <a:buClr>
                <a:schemeClr val="dk2"/>
              </a:buClr>
              <a:buSzPts val="1400"/>
              <a:buChar char="○"/>
            </a:pPr>
            <a:r>
              <a:rPr lang="en-US" dirty="0">
                <a:solidFill>
                  <a:schemeClr val="dk2"/>
                </a:solidFill>
                <a:latin typeface="Times New Roman" panose="02020603050405020304" pitchFamily="18" charset="0"/>
                <a:cs typeface="Times New Roman" panose="02020603050405020304" pitchFamily="18" charset="0"/>
              </a:rPr>
              <a:t>Vendor Access Management</a:t>
            </a:r>
            <a:endParaRPr dirty="0">
              <a:solidFill>
                <a:schemeClr val="dk2"/>
              </a:solidFill>
              <a:latin typeface="Times New Roman" panose="02020603050405020304" pitchFamily="18" charset="0"/>
              <a:cs typeface="Times New Roman" panose="02020603050405020304" pitchFamily="18" charset="0"/>
            </a:endParaRPr>
          </a:p>
          <a:p>
            <a:pPr marL="914400" lvl="1" indent="-317500" algn="l" rtl="0">
              <a:lnSpc>
                <a:spcPct val="200000"/>
              </a:lnSpc>
              <a:spcBef>
                <a:spcPts val="0"/>
              </a:spcBef>
              <a:spcAft>
                <a:spcPts val="0"/>
              </a:spcAft>
              <a:buClr>
                <a:schemeClr val="dk2"/>
              </a:buClr>
              <a:buSzPts val="1400"/>
              <a:buChar char="○"/>
            </a:pPr>
            <a:r>
              <a:rPr lang="en-US" dirty="0">
                <a:solidFill>
                  <a:schemeClr val="dk2"/>
                </a:solidFill>
                <a:latin typeface="Times New Roman" panose="02020603050405020304" pitchFamily="18" charset="0"/>
                <a:cs typeface="Times New Roman" panose="02020603050405020304" pitchFamily="18" charset="0"/>
              </a:rPr>
              <a:t>Compliance &amp; Audit Management</a:t>
            </a:r>
            <a:endParaRPr dirty="0">
              <a:solidFill>
                <a:schemeClr val="dk2"/>
              </a:solidFill>
              <a:latin typeface="Times New Roman" panose="02020603050405020304" pitchFamily="18" charset="0"/>
              <a:cs typeface="Times New Roman" panose="02020603050405020304" pitchFamily="18" charset="0"/>
            </a:endParaRPr>
          </a:p>
          <a:p>
            <a:pPr marL="1371600" lvl="2" indent="-317500" algn="l" rtl="0">
              <a:lnSpc>
                <a:spcPct val="200000"/>
              </a:lnSpc>
              <a:spcBef>
                <a:spcPts val="0"/>
              </a:spcBef>
              <a:spcAft>
                <a:spcPts val="0"/>
              </a:spcAft>
              <a:buClr>
                <a:schemeClr val="dk2"/>
              </a:buClr>
              <a:buSzPts val="1400"/>
              <a:buChar char="■"/>
            </a:pPr>
            <a:r>
              <a:rPr lang="en-US" dirty="0">
                <a:solidFill>
                  <a:schemeClr val="dk2"/>
                </a:solidFill>
                <a:latin typeface="Times New Roman" panose="02020603050405020304" pitchFamily="18" charset="0"/>
                <a:cs typeface="Times New Roman" panose="02020603050405020304" pitchFamily="18" charset="0"/>
              </a:rPr>
              <a:t>Audit trails.</a:t>
            </a:r>
            <a:endParaRPr dirty="0">
              <a:solidFill>
                <a:schemeClr val="dk2"/>
              </a:solidFill>
              <a:latin typeface="Times New Roman" panose="02020603050405020304" pitchFamily="18" charset="0"/>
              <a:cs typeface="Times New Roman" panose="02020603050405020304" pitchFamily="18" charset="0"/>
            </a:endParaRPr>
          </a:p>
          <a:p>
            <a:pPr marL="1371600" lvl="2" indent="-317500" algn="l" rtl="0">
              <a:lnSpc>
                <a:spcPct val="200000"/>
              </a:lnSpc>
              <a:spcBef>
                <a:spcPts val="0"/>
              </a:spcBef>
              <a:spcAft>
                <a:spcPts val="0"/>
              </a:spcAft>
              <a:buClr>
                <a:schemeClr val="dk2"/>
              </a:buClr>
              <a:buSzPts val="1400"/>
              <a:buChar char="■"/>
            </a:pPr>
            <a:r>
              <a:rPr lang="en-US" dirty="0">
                <a:solidFill>
                  <a:schemeClr val="dk2"/>
                </a:solidFill>
                <a:latin typeface="Times New Roman" panose="02020603050405020304" pitchFamily="18" charset="0"/>
                <a:cs typeface="Times New Roman" panose="02020603050405020304" pitchFamily="18" charset="0"/>
              </a:rPr>
              <a:t>Account and authorization audits.</a:t>
            </a:r>
            <a:endParaRPr dirty="0">
              <a:solidFill>
                <a:schemeClr val="dk2"/>
              </a:solidFill>
              <a:latin typeface="Times New Roman" panose="02020603050405020304" pitchFamily="18" charset="0"/>
              <a:cs typeface="Times New Roman" panose="02020603050405020304" pitchFamily="18" charset="0"/>
            </a:endParaRPr>
          </a:p>
          <a:p>
            <a:pPr marL="457200" lvl="0" indent="-317500" algn="l" rtl="0">
              <a:lnSpc>
                <a:spcPct val="200000"/>
              </a:lnSpc>
              <a:spcBef>
                <a:spcPts val="0"/>
              </a:spcBef>
              <a:spcAft>
                <a:spcPts val="0"/>
              </a:spcAft>
              <a:buClr>
                <a:schemeClr val="dk2"/>
              </a:buClr>
              <a:buSzPts val="1400"/>
              <a:buChar char="●"/>
            </a:pPr>
            <a:r>
              <a:rPr lang="en-US" dirty="0">
                <a:solidFill>
                  <a:schemeClr val="dk2"/>
                </a:solidFill>
                <a:latin typeface="Times New Roman" panose="02020603050405020304" pitchFamily="18" charset="0"/>
                <a:cs typeface="Times New Roman" panose="02020603050405020304" pitchFamily="18" charset="0"/>
              </a:rPr>
              <a:t>Administrative IT department, Respective Department Owners, Vendor Management Teams, Policy and Audit Team </a:t>
            </a:r>
            <a:r>
              <a:rPr lang="en-US" dirty="0" err="1">
                <a:solidFill>
                  <a:schemeClr val="dk2"/>
                </a:solidFill>
                <a:latin typeface="Times New Roman" panose="02020603050405020304" pitchFamily="18" charset="0"/>
                <a:cs typeface="Times New Roman" panose="02020603050405020304" pitchFamily="18" charset="0"/>
              </a:rPr>
              <a:t>etc</a:t>
            </a:r>
            <a:r>
              <a:rPr lang="en-US" dirty="0">
                <a:solidFill>
                  <a:schemeClr val="dk2"/>
                </a:solidFill>
                <a:latin typeface="Times New Roman" panose="02020603050405020304" pitchFamily="18" charset="0"/>
                <a:cs typeface="Times New Roman" panose="02020603050405020304" pitchFamily="18" charset="0"/>
              </a:rPr>
              <a:t> have responsibilities of managing and updating the roles and responsibilities.</a:t>
            </a:r>
            <a:endParaRPr dirty="0">
              <a:solidFill>
                <a:schemeClr val="dk2"/>
              </a:solidFill>
              <a:latin typeface="Times New Roman" panose="02020603050405020304" pitchFamily="18" charset="0"/>
              <a:cs typeface="Times New Roman" panose="02020603050405020304" pitchFamily="18" charset="0"/>
            </a:endParaRPr>
          </a:p>
          <a:p>
            <a:pPr marL="457200" lvl="0" indent="0" algn="l" rtl="0">
              <a:lnSpc>
                <a:spcPct val="200000"/>
              </a:lnSpc>
              <a:spcBef>
                <a:spcPts val="0"/>
              </a:spcBef>
              <a:spcAft>
                <a:spcPts val="0"/>
              </a:spcAft>
              <a:buClr>
                <a:schemeClr val="dk2"/>
              </a:buClr>
              <a:buSzPts val="1100"/>
              <a:buFont typeface="Arial"/>
              <a:buNone/>
            </a:pPr>
            <a:endParaRPr dirty="0">
              <a:solidFill>
                <a:schemeClr val="dk2"/>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p:txBody>
      </p:sp>
      <p:pic>
        <p:nvPicPr>
          <p:cNvPr id="3" name="Audio Recording Nov 13, 2022 at 11:21:21 PM">
            <a:hlinkClick r:id="" action="ppaction://media"/>
            <a:extLst>
              <a:ext uri="{FF2B5EF4-FFF2-40B4-BE49-F238E27FC236}">
                <a16:creationId xmlns:a16="http://schemas.microsoft.com/office/drawing/2014/main" id="{9909D910-36D6-4B08-26FE-8D24BC0B080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679200" y="2183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052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g18c2b227a45_4_6"/>
          <p:cNvSpPr txBox="1">
            <a:spLocks noGrp="1"/>
          </p:cNvSpPr>
          <p:nvPr>
            <p:ph type="title"/>
          </p:nvPr>
        </p:nvSpPr>
        <p:spPr>
          <a:xfrm>
            <a:off x="1289889" y="2811964"/>
            <a:ext cx="8930747" cy="2110382"/>
          </a:xfrm>
          <a:prstGeom prst="rect">
            <a:avLst/>
          </a:prstGeom>
          <a:noFill/>
          <a:ln>
            <a:noFill/>
          </a:ln>
        </p:spPr>
        <p:txBody>
          <a:bodyPr spcFirstLastPara="1" wrap="square" lIns="0" tIns="45700" rIns="0" bIns="45700" anchor="ctr" anchorCtr="0">
            <a:normAutofit/>
          </a:bodyPr>
          <a:lstStyle/>
          <a:p>
            <a:pPr marL="0" lvl="0" indent="0" algn="l" rtl="0">
              <a:lnSpc>
                <a:spcPct val="90000"/>
              </a:lnSpc>
              <a:spcBef>
                <a:spcPts val="0"/>
              </a:spcBef>
              <a:spcAft>
                <a:spcPts val="0"/>
              </a:spcAft>
              <a:buClr>
                <a:schemeClr val="lt1"/>
              </a:buClr>
              <a:buSzPts val="4400"/>
              <a:buFont typeface="Arial"/>
              <a:buNone/>
            </a:pPr>
            <a:r>
              <a:rPr lang="en-US" dirty="0">
                <a:latin typeface="Times New Roman" panose="02020603050405020304" pitchFamily="18" charset="0"/>
                <a:cs typeface="Times New Roman" panose="02020603050405020304" pitchFamily="18" charset="0"/>
              </a:rPr>
              <a:t>Arguments for the Position (Pros)</a:t>
            </a:r>
            <a:endParaRPr dirty="0">
              <a:latin typeface="Times New Roman" panose="02020603050405020304" pitchFamily="18" charset="0"/>
              <a:cs typeface="Times New Roman" panose="02020603050405020304" pitchFamily="18" charset="0"/>
            </a:endParaRPr>
          </a:p>
        </p:txBody>
      </p:sp>
      <p:sp>
        <p:nvSpPr>
          <p:cNvPr id="215" name="Google Shape;215;g18c2b227a45_4_6"/>
          <p:cNvSpPr txBox="1">
            <a:spLocks noGrp="1"/>
          </p:cNvSpPr>
          <p:nvPr>
            <p:ph type="body" idx="1"/>
          </p:nvPr>
        </p:nvSpPr>
        <p:spPr>
          <a:prstGeom prst="rect">
            <a:avLst/>
          </a:prstGeom>
          <a:noFill/>
          <a:ln>
            <a:noFill/>
          </a:ln>
        </p:spPr>
        <p:txBody>
          <a:bodyPr spcFirstLastPara="1" wrap="square" lIns="0" tIns="45700" rIns="0" bIns="45700" anchor="t" anchorCtr="0">
            <a:normAutofit/>
          </a:bodyPr>
          <a:lstStyle/>
          <a:p>
            <a:pPr marL="0" lvl="0" indent="0" algn="r" rtl="0">
              <a:lnSpc>
                <a:spcPct val="90000"/>
              </a:lnSpc>
              <a:spcBef>
                <a:spcPts val="0"/>
              </a:spcBef>
              <a:spcAft>
                <a:spcPts val="0"/>
              </a:spcAft>
              <a:buClr>
                <a:schemeClr val="lt1"/>
              </a:buClr>
              <a:buSzPts val="1600"/>
              <a:buNone/>
            </a:pPr>
            <a:r>
              <a:rPr lang="en-US"/>
              <a:t>Bhavana Kukkapalli</a:t>
            </a:r>
            <a:endParaRPr/>
          </a:p>
        </p:txBody>
      </p:sp>
      <p:pic>
        <p:nvPicPr>
          <p:cNvPr id="8" name="Pros1Recorded Sound">
            <a:hlinkClick r:id="" action="ppaction://media"/>
            <a:extLst>
              <a:ext uri="{FF2B5EF4-FFF2-40B4-BE49-F238E27FC236}">
                <a16:creationId xmlns:a16="http://schemas.microsoft.com/office/drawing/2014/main" id="{CB2BA367-EF3D-4F1B-E3AB-63EF627716C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75899" y="729180"/>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31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g18c2b227a45_4_1"/>
          <p:cNvSpPr txBox="1">
            <a:spLocks noGrp="1"/>
          </p:cNvSpPr>
          <p:nvPr>
            <p:ph type="title"/>
          </p:nvPr>
        </p:nvSpPr>
        <p:spPr>
          <a:xfrm>
            <a:off x="1629276" y="50772"/>
            <a:ext cx="10018713" cy="741556"/>
          </a:xfrm>
          <a:prstGeom prst="rect">
            <a:avLst/>
          </a:prstGeom>
          <a:noFill/>
          <a:ln>
            <a:noFill/>
          </a:ln>
        </p:spPr>
        <p:txBody>
          <a:bodyPr spcFirstLastPara="1" wrap="square" lIns="0" tIns="45700" rIns="0" bIns="45700" anchor="b" anchorCtr="0">
            <a:normAutofit/>
          </a:bodyPr>
          <a:lstStyle/>
          <a:p>
            <a:pPr marL="0" lvl="0" indent="0" algn="l" rtl="0">
              <a:lnSpc>
                <a:spcPct val="90000"/>
              </a:lnSpc>
              <a:spcBef>
                <a:spcPts val="0"/>
              </a:spcBef>
              <a:spcAft>
                <a:spcPts val="0"/>
              </a:spcAft>
              <a:buClr>
                <a:schemeClr val="dk1"/>
              </a:buClr>
              <a:buSzPts val="2800"/>
              <a:buFont typeface="Arial"/>
              <a:buNone/>
            </a:pPr>
            <a:r>
              <a:rPr lang="en-US" sz="2400" b="1" dirty="0">
                <a:latin typeface="Times New Roman" panose="02020603050405020304" pitchFamily="18" charset="0"/>
                <a:cs typeface="Times New Roman" panose="02020603050405020304" pitchFamily="18" charset="0"/>
              </a:rPr>
              <a:t>Pros</a:t>
            </a:r>
            <a:endParaRPr sz="2400" b="1" dirty="0">
              <a:latin typeface="Times New Roman" panose="02020603050405020304" pitchFamily="18" charset="0"/>
              <a:cs typeface="Times New Roman" panose="02020603050405020304" pitchFamily="18" charset="0"/>
            </a:endParaRPr>
          </a:p>
        </p:txBody>
      </p:sp>
      <p:sp>
        <p:nvSpPr>
          <p:cNvPr id="221" name="Google Shape;221;g18c2b227a45_4_1"/>
          <p:cNvSpPr txBox="1"/>
          <p:nvPr/>
        </p:nvSpPr>
        <p:spPr>
          <a:xfrm>
            <a:off x="1245633" y="1064158"/>
            <a:ext cx="10256100" cy="5743070"/>
          </a:xfrm>
          <a:prstGeom prst="rect">
            <a:avLst/>
          </a:prstGeom>
          <a:noFill/>
          <a:ln>
            <a:noFill/>
          </a:ln>
        </p:spPr>
        <p:txBody>
          <a:bodyPr spcFirstLastPara="1" wrap="square" lIns="91425" tIns="45700" rIns="91425" bIns="45700" anchor="t" anchorCtr="0">
            <a:spAutoFit/>
          </a:bodyPr>
          <a:lstStyle/>
          <a:p>
            <a:pPr marL="0" lvl="0" indent="0" algn="l" rtl="0">
              <a:lnSpc>
                <a:spcPct val="115000"/>
              </a:lnSpc>
              <a:spcBef>
                <a:spcPts val="0"/>
              </a:spcBef>
              <a:spcAft>
                <a:spcPts val="0"/>
              </a:spcAft>
              <a:buSzPts val="1100"/>
              <a:buNone/>
            </a:pPr>
            <a:endParaRPr b="1" dirty="0">
              <a:solidFill>
                <a:schemeClr val="dk1"/>
              </a:solidFill>
              <a:latin typeface="Times New Roman"/>
              <a:ea typeface="Times New Roman"/>
              <a:cs typeface="Times New Roman"/>
              <a:sym typeface="Times New Roman"/>
            </a:endParaRPr>
          </a:p>
          <a:p>
            <a:pPr marL="457200" lvl="0" indent="-355600" algn="l" rtl="0">
              <a:lnSpc>
                <a:spcPct val="115000"/>
              </a:lnSpc>
              <a:spcBef>
                <a:spcPts val="0"/>
              </a:spcBef>
              <a:spcAft>
                <a:spcPts val="0"/>
              </a:spcAft>
              <a:buClr>
                <a:schemeClr val="dk1"/>
              </a:buClr>
              <a:buSzPts val="2000"/>
              <a:buFont typeface="Times New Roman"/>
              <a:buChar char="●"/>
            </a:pPr>
            <a:r>
              <a:rPr lang="en-US" b="1" dirty="0">
                <a:solidFill>
                  <a:schemeClr val="dk1"/>
                </a:solidFill>
                <a:latin typeface="Times New Roman"/>
                <a:ea typeface="Times New Roman"/>
                <a:cs typeface="Times New Roman"/>
                <a:sym typeface="Times New Roman"/>
              </a:rPr>
              <a:t>Improved Security</a:t>
            </a:r>
            <a:endParaRPr b="1"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r>
              <a:rPr lang="en-US" dirty="0">
                <a:solidFill>
                  <a:schemeClr val="dk1"/>
                </a:solidFill>
                <a:latin typeface="Times New Roman"/>
                <a:ea typeface="Times New Roman"/>
                <a:cs typeface="Times New Roman"/>
                <a:sym typeface="Times New Roman"/>
              </a:rPr>
              <a:t>If effective identity and access management measures are in place, it is more challenging for      unauthorized people to access systems and data.</a:t>
            </a:r>
            <a:endParaRPr dirty="0">
              <a:solidFill>
                <a:schemeClr val="dk1"/>
              </a:solidFill>
              <a:latin typeface="Times New Roman"/>
              <a:ea typeface="Times New Roman"/>
              <a:cs typeface="Times New Roman"/>
              <a:sym typeface="Times New Roman"/>
            </a:endParaRPr>
          </a:p>
          <a:p>
            <a:pPr marL="914400" lvl="0" indent="0" algn="l" rtl="0">
              <a:lnSpc>
                <a:spcPct val="115000"/>
              </a:lnSpc>
              <a:spcBef>
                <a:spcPts val="0"/>
              </a:spcBef>
              <a:spcAft>
                <a:spcPts val="0"/>
              </a:spcAft>
              <a:buNone/>
            </a:pPr>
            <a:endParaRPr b="1" dirty="0">
              <a:solidFill>
                <a:schemeClr val="dk1"/>
              </a:solidFill>
              <a:latin typeface="Times New Roman"/>
              <a:ea typeface="Times New Roman"/>
              <a:cs typeface="Times New Roman"/>
              <a:sym typeface="Times New Roman"/>
            </a:endParaRPr>
          </a:p>
          <a:p>
            <a:pPr marL="457200" lvl="0" indent="-355600" algn="l" rtl="0">
              <a:lnSpc>
                <a:spcPct val="115000"/>
              </a:lnSpc>
              <a:spcBef>
                <a:spcPts val="0"/>
              </a:spcBef>
              <a:spcAft>
                <a:spcPts val="0"/>
              </a:spcAft>
              <a:buClr>
                <a:schemeClr val="dk1"/>
              </a:buClr>
              <a:buSzPts val="2000"/>
              <a:buFont typeface="Times New Roman"/>
              <a:buChar char="●"/>
            </a:pPr>
            <a:r>
              <a:rPr lang="en-US" b="1" dirty="0">
                <a:solidFill>
                  <a:schemeClr val="dk1"/>
                </a:solidFill>
                <a:latin typeface="Times New Roman"/>
                <a:ea typeface="Times New Roman"/>
                <a:cs typeface="Times New Roman"/>
                <a:sym typeface="Times New Roman"/>
              </a:rPr>
              <a:t>Reduced IT costs</a:t>
            </a:r>
            <a:endParaRPr b="1"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r>
              <a:rPr lang="en-US" dirty="0">
                <a:solidFill>
                  <a:schemeClr val="dk1"/>
                </a:solidFill>
                <a:latin typeface="Times New Roman"/>
                <a:ea typeface="Times New Roman"/>
                <a:cs typeface="Times New Roman"/>
                <a:sym typeface="Times New Roman"/>
              </a:rPr>
              <a:t>Identity and access management solutions automate user provisioning and password management, saving administrative effort.</a:t>
            </a:r>
            <a:endParaRPr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endParaRPr dirty="0">
              <a:solidFill>
                <a:schemeClr val="dk1"/>
              </a:solidFill>
              <a:latin typeface="Times New Roman"/>
              <a:ea typeface="Times New Roman"/>
              <a:cs typeface="Times New Roman"/>
              <a:sym typeface="Times New Roman"/>
            </a:endParaRPr>
          </a:p>
          <a:p>
            <a:pPr marL="457200" lvl="0" indent="-355600" algn="l" rtl="0">
              <a:lnSpc>
                <a:spcPct val="115000"/>
              </a:lnSpc>
              <a:spcBef>
                <a:spcPts val="0"/>
              </a:spcBef>
              <a:spcAft>
                <a:spcPts val="0"/>
              </a:spcAft>
              <a:buClr>
                <a:schemeClr val="dk1"/>
              </a:buClr>
              <a:buSzPts val="2000"/>
              <a:buFont typeface="Times New Roman"/>
              <a:buChar char="●"/>
            </a:pPr>
            <a:r>
              <a:rPr lang="en-US" b="1" dirty="0">
                <a:solidFill>
                  <a:schemeClr val="dk1"/>
                </a:solidFill>
                <a:latin typeface="Times New Roman"/>
                <a:ea typeface="Times New Roman"/>
                <a:cs typeface="Times New Roman"/>
                <a:sym typeface="Times New Roman"/>
              </a:rPr>
              <a:t>Curb problematic password issues</a:t>
            </a:r>
            <a:endParaRPr b="1" dirty="0">
              <a:solidFill>
                <a:schemeClr val="dk1"/>
              </a:solidFill>
              <a:latin typeface="Times New Roman"/>
              <a:ea typeface="Times New Roman"/>
              <a:cs typeface="Times New Roman"/>
              <a:sym typeface="Times New Roman"/>
            </a:endParaRPr>
          </a:p>
          <a:p>
            <a:pPr marL="0" lvl="0" indent="457200" algn="l" rtl="0">
              <a:lnSpc>
                <a:spcPct val="115000"/>
              </a:lnSpc>
              <a:spcBef>
                <a:spcPts val="0"/>
              </a:spcBef>
              <a:spcAft>
                <a:spcPts val="0"/>
              </a:spcAft>
              <a:buNone/>
            </a:pPr>
            <a:r>
              <a:rPr lang="en-US" dirty="0">
                <a:solidFill>
                  <a:schemeClr val="dk1"/>
                </a:solidFill>
                <a:latin typeface="Times New Roman"/>
                <a:ea typeface="Times New Roman"/>
                <a:cs typeface="Times New Roman"/>
                <a:sym typeface="Times New Roman"/>
              </a:rPr>
              <a:t>IAM systems prevent users from resorting to sticking passwords on their monitor.</a:t>
            </a:r>
            <a:endParaRPr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endParaRPr dirty="0">
              <a:solidFill>
                <a:schemeClr val="dk1"/>
              </a:solidFill>
              <a:latin typeface="Times New Roman"/>
              <a:ea typeface="Times New Roman"/>
              <a:cs typeface="Times New Roman"/>
              <a:sym typeface="Times New Roman"/>
            </a:endParaRPr>
          </a:p>
          <a:p>
            <a:pPr marL="457200" lvl="0" indent="-355600" algn="l" rtl="0">
              <a:lnSpc>
                <a:spcPct val="115000"/>
              </a:lnSpc>
              <a:spcBef>
                <a:spcPts val="0"/>
              </a:spcBef>
              <a:spcAft>
                <a:spcPts val="0"/>
              </a:spcAft>
              <a:buClr>
                <a:schemeClr val="dk1"/>
              </a:buClr>
              <a:buSzPts val="2000"/>
              <a:buFont typeface="Times New Roman"/>
              <a:buChar char="●"/>
            </a:pPr>
            <a:r>
              <a:rPr lang="en-US" b="1" dirty="0">
                <a:solidFill>
                  <a:schemeClr val="dk1"/>
                </a:solidFill>
                <a:latin typeface="Times New Roman"/>
                <a:ea typeface="Times New Roman"/>
                <a:cs typeface="Times New Roman"/>
                <a:sym typeface="Times New Roman"/>
              </a:rPr>
              <a:t>Increased compliance with government and industry regulations</a:t>
            </a:r>
            <a:endParaRPr b="1"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r>
              <a:rPr lang="en-US" dirty="0">
                <a:solidFill>
                  <a:schemeClr val="dk1"/>
                </a:solidFill>
                <a:latin typeface="Times New Roman"/>
                <a:ea typeface="Times New Roman"/>
                <a:cs typeface="Times New Roman"/>
                <a:sym typeface="Times New Roman"/>
              </a:rPr>
              <a:t>Because identity and access management solutions allow businesses to monitor which employees have access to which resources, limiting that access to those who need it.</a:t>
            </a:r>
            <a:endParaRPr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SzPts val="1100"/>
              <a:buNone/>
            </a:pPr>
            <a:endParaRPr b="1" dirty="0">
              <a:solidFill>
                <a:schemeClr val="dk1"/>
              </a:solidFill>
              <a:latin typeface="Times New Roman"/>
              <a:ea typeface="Times New Roman"/>
              <a:cs typeface="Times New Roman"/>
              <a:sym typeface="Times New Roman"/>
            </a:endParaRPr>
          </a:p>
          <a:p>
            <a:pPr marL="0" marR="0" lvl="0" indent="0" algn="l" rtl="0">
              <a:lnSpc>
                <a:spcPct val="200000"/>
              </a:lnSpc>
              <a:spcBef>
                <a:spcPts val="0"/>
              </a:spcBef>
              <a:spcAft>
                <a:spcPts val="0"/>
              </a:spcAft>
              <a:buNone/>
            </a:pPr>
            <a:endParaRPr b="1" i="0" u="none" strike="noStrike" cap="none" dirty="0">
              <a:solidFill>
                <a:schemeClr val="dk1"/>
              </a:solidFill>
              <a:latin typeface="Times New Roman"/>
              <a:ea typeface="Times New Roman"/>
              <a:cs typeface="Times New Roman"/>
              <a:sym typeface="Times New Roman"/>
            </a:endParaRPr>
          </a:p>
        </p:txBody>
      </p:sp>
      <p:pic>
        <p:nvPicPr>
          <p:cNvPr id="2" name="Recorded Sound Pros2">
            <a:hlinkClick r:id="" action="ppaction://media"/>
            <a:extLst>
              <a:ext uri="{FF2B5EF4-FFF2-40B4-BE49-F238E27FC236}">
                <a16:creationId xmlns:a16="http://schemas.microsoft.com/office/drawing/2014/main" id="{AAF0D7B7-5B17-7BB8-1E39-D51E1271BFE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679200" y="218350"/>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73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g18c2b227a45_4_30"/>
          <p:cNvSpPr txBox="1">
            <a:spLocks noGrp="1"/>
          </p:cNvSpPr>
          <p:nvPr>
            <p:ph type="title"/>
          </p:nvPr>
        </p:nvSpPr>
        <p:spPr>
          <a:xfrm>
            <a:off x="1618126" y="143062"/>
            <a:ext cx="10018713" cy="698809"/>
          </a:xfrm>
          <a:prstGeom prst="rect">
            <a:avLst/>
          </a:prstGeom>
          <a:noFill/>
          <a:ln>
            <a:noFill/>
          </a:ln>
        </p:spPr>
        <p:txBody>
          <a:bodyPr spcFirstLastPara="1" wrap="square" lIns="0" tIns="45700" rIns="0" bIns="45700" anchor="b" anchorCtr="0">
            <a:normAutofit/>
          </a:bodyPr>
          <a:lstStyle/>
          <a:p>
            <a:pPr marL="0" lvl="0" indent="0" algn="l" rtl="0">
              <a:lnSpc>
                <a:spcPct val="90000"/>
              </a:lnSpc>
              <a:spcBef>
                <a:spcPts val="0"/>
              </a:spcBef>
              <a:spcAft>
                <a:spcPts val="0"/>
              </a:spcAft>
              <a:buClr>
                <a:schemeClr val="dk1"/>
              </a:buClr>
              <a:buSzPts val="2800"/>
              <a:buFont typeface="Arial"/>
              <a:buNone/>
            </a:pPr>
            <a:r>
              <a:rPr lang="en-US" sz="2400" b="1" dirty="0">
                <a:latin typeface="Times New Roman" panose="02020603050405020304" pitchFamily="18" charset="0"/>
                <a:cs typeface="Times New Roman" panose="02020603050405020304" pitchFamily="18" charset="0"/>
              </a:rPr>
              <a:t>Pros</a:t>
            </a:r>
            <a:endParaRPr sz="2400" b="1" dirty="0">
              <a:latin typeface="Times New Roman" panose="02020603050405020304" pitchFamily="18" charset="0"/>
              <a:cs typeface="Times New Roman" panose="02020603050405020304" pitchFamily="18" charset="0"/>
            </a:endParaRPr>
          </a:p>
        </p:txBody>
      </p:sp>
      <p:sp>
        <p:nvSpPr>
          <p:cNvPr id="227" name="Google Shape;227;g18c2b227a45_4_30"/>
          <p:cNvSpPr txBox="1"/>
          <p:nvPr/>
        </p:nvSpPr>
        <p:spPr>
          <a:xfrm>
            <a:off x="1357147" y="1008190"/>
            <a:ext cx="9225900" cy="4617600"/>
          </a:xfrm>
          <a:prstGeom prst="rect">
            <a:avLst/>
          </a:prstGeom>
          <a:noFill/>
          <a:ln>
            <a:noFill/>
          </a:ln>
        </p:spPr>
        <p:txBody>
          <a:bodyPr spcFirstLastPara="1" wrap="square" lIns="91425" tIns="45700" rIns="91425" bIns="45700" anchor="t" anchorCtr="0">
            <a:spAutoFit/>
          </a:bodyPr>
          <a:lstStyle/>
          <a:p>
            <a:pPr marL="0" lvl="0" indent="0" algn="l" rtl="0">
              <a:lnSpc>
                <a:spcPct val="115000"/>
              </a:lnSpc>
              <a:spcBef>
                <a:spcPts val="0"/>
              </a:spcBef>
              <a:spcAft>
                <a:spcPts val="0"/>
              </a:spcAft>
              <a:buSzPts val="1100"/>
              <a:buNone/>
            </a:pPr>
            <a:endParaRPr sz="1800" b="1" dirty="0">
              <a:solidFill>
                <a:schemeClr val="dk1"/>
              </a:solidFill>
              <a:latin typeface="Times New Roman"/>
              <a:ea typeface="Times New Roman"/>
              <a:cs typeface="Times New Roman"/>
              <a:sym typeface="Times New Roman"/>
            </a:endParaRPr>
          </a:p>
          <a:p>
            <a:pPr marL="457200" lvl="0" indent="-355600" algn="l" rtl="0">
              <a:lnSpc>
                <a:spcPct val="115000"/>
              </a:lnSpc>
              <a:spcBef>
                <a:spcPts val="0"/>
              </a:spcBef>
              <a:spcAft>
                <a:spcPts val="0"/>
              </a:spcAft>
              <a:buClr>
                <a:schemeClr val="dk1"/>
              </a:buClr>
              <a:buSzPts val="2000"/>
              <a:buFont typeface="Times New Roman"/>
              <a:buChar char="●"/>
            </a:pPr>
            <a:r>
              <a:rPr lang="en-US" sz="2000" b="1" dirty="0">
                <a:solidFill>
                  <a:schemeClr val="dk1"/>
                </a:solidFill>
                <a:latin typeface="Times New Roman"/>
                <a:ea typeface="Times New Roman"/>
                <a:cs typeface="Times New Roman"/>
                <a:sym typeface="Times New Roman"/>
              </a:rPr>
              <a:t>Authentication/Authorization</a:t>
            </a:r>
            <a:endParaRPr sz="2000" b="1"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r>
              <a:rPr lang="en-US" sz="1800" dirty="0">
                <a:solidFill>
                  <a:schemeClr val="dk1"/>
                </a:solidFill>
                <a:latin typeface="Times New Roman"/>
                <a:ea typeface="Times New Roman"/>
                <a:cs typeface="Times New Roman"/>
                <a:sym typeface="Times New Roman"/>
              </a:rPr>
              <a:t>A mechanism to access and authorize team members, usually secured with basic usernames, passwords, and security tokens.</a:t>
            </a:r>
            <a:endParaRPr sz="1800"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endParaRPr sz="1800" b="1" dirty="0">
              <a:solidFill>
                <a:schemeClr val="dk1"/>
              </a:solidFill>
              <a:latin typeface="Times New Roman"/>
              <a:ea typeface="Times New Roman"/>
              <a:cs typeface="Times New Roman"/>
              <a:sym typeface="Times New Roman"/>
            </a:endParaRPr>
          </a:p>
          <a:p>
            <a:pPr marL="457200" lvl="0" indent="-355600" algn="l" rtl="0">
              <a:lnSpc>
                <a:spcPct val="115000"/>
              </a:lnSpc>
              <a:spcBef>
                <a:spcPts val="0"/>
              </a:spcBef>
              <a:spcAft>
                <a:spcPts val="0"/>
              </a:spcAft>
              <a:buClr>
                <a:schemeClr val="dk1"/>
              </a:buClr>
              <a:buSzPts val="2000"/>
              <a:buFont typeface="Times New Roman"/>
              <a:buChar char="●"/>
            </a:pPr>
            <a:r>
              <a:rPr lang="en-US" sz="2000" b="1" dirty="0">
                <a:solidFill>
                  <a:schemeClr val="dk1"/>
                </a:solidFill>
                <a:latin typeface="Times New Roman"/>
                <a:ea typeface="Times New Roman"/>
                <a:cs typeface="Times New Roman"/>
                <a:sym typeface="Times New Roman"/>
              </a:rPr>
              <a:t>Simplified Management</a:t>
            </a:r>
            <a:endParaRPr sz="2000" b="1"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r>
              <a:rPr lang="en-US" sz="1800" dirty="0">
                <a:solidFill>
                  <a:schemeClr val="dk1"/>
                </a:solidFill>
                <a:latin typeface="Times New Roman"/>
                <a:ea typeface="Times New Roman"/>
                <a:cs typeface="Times New Roman"/>
                <a:sym typeface="Times New Roman"/>
              </a:rPr>
              <a:t>Management systems must govern and access digital identities to balance administrators' evaluations by automating processes and retaining decision agility.</a:t>
            </a:r>
            <a:endParaRPr sz="18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sz="1800" dirty="0">
              <a:solidFill>
                <a:schemeClr val="dk1"/>
              </a:solidFill>
              <a:latin typeface="Times New Roman"/>
              <a:ea typeface="Times New Roman"/>
              <a:cs typeface="Times New Roman"/>
              <a:sym typeface="Times New Roman"/>
            </a:endParaRPr>
          </a:p>
          <a:p>
            <a:pPr marL="457200" lvl="0" indent="-355600" algn="l" rtl="0">
              <a:lnSpc>
                <a:spcPct val="115000"/>
              </a:lnSpc>
              <a:spcBef>
                <a:spcPts val="0"/>
              </a:spcBef>
              <a:spcAft>
                <a:spcPts val="0"/>
              </a:spcAft>
              <a:buClr>
                <a:schemeClr val="dk1"/>
              </a:buClr>
              <a:buSzPts val="2000"/>
              <a:buFont typeface="Times New Roman"/>
              <a:buChar char="●"/>
            </a:pPr>
            <a:r>
              <a:rPr lang="en-US" sz="2000" b="1" dirty="0">
                <a:solidFill>
                  <a:schemeClr val="dk1"/>
                </a:solidFill>
                <a:latin typeface="Times New Roman"/>
                <a:ea typeface="Times New Roman"/>
                <a:cs typeface="Times New Roman"/>
                <a:sym typeface="Times New Roman"/>
              </a:rPr>
              <a:t>Easily Adjust Access Times</a:t>
            </a:r>
            <a:endParaRPr sz="2000" b="1"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r>
              <a:rPr lang="en-US" sz="1800" dirty="0">
                <a:solidFill>
                  <a:schemeClr val="dk1"/>
                </a:solidFill>
                <a:latin typeface="Times New Roman"/>
                <a:ea typeface="Times New Roman"/>
                <a:cs typeface="Times New Roman"/>
                <a:sym typeface="Times New Roman"/>
              </a:rPr>
              <a:t>Modern access control systems make it simple to limit building access to certain times of day or week for different groups of people or individuals.</a:t>
            </a:r>
            <a:endParaRPr sz="18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SzPts val="1100"/>
              <a:buNone/>
            </a:pPr>
            <a:endParaRPr sz="1800" b="1" dirty="0">
              <a:solidFill>
                <a:schemeClr val="dk1"/>
              </a:solidFill>
              <a:latin typeface="Times New Roman"/>
              <a:ea typeface="Times New Roman"/>
              <a:cs typeface="Times New Roman"/>
              <a:sym typeface="Times New Roman"/>
            </a:endParaRPr>
          </a:p>
          <a:p>
            <a:pPr marL="0" marR="0" lvl="0" indent="0" algn="l" rtl="0">
              <a:lnSpc>
                <a:spcPct val="200000"/>
              </a:lnSpc>
              <a:spcBef>
                <a:spcPts val="0"/>
              </a:spcBef>
              <a:spcAft>
                <a:spcPts val="0"/>
              </a:spcAft>
              <a:buNone/>
            </a:pPr>
            <a:endParaRPr sz="1800" b="1" i="0" u="none" strike="noStrike" cap="none" dirty="0">
              <a:solidFill>
                <a:schemeClr val="dk1"/>
              </a:solidFill>
              <a:latin typeface="Times New Roman"/>
              <a:ea typeface="Times New Roman"/>
              <a:cs typeface="Times New Roman"/>
              <a:sym typeface="Times New Roman"/>
            </a:endParaRPr>
          </a:p>
        </p:txBody>
      </p:sp>
      <p:pic>
        <p:nvPicPr>
          <p:cNvPr id="2" name="Recorded Sound Pros3">
            <a:hlinkClick r:id="" action="ppaction://media"/>
            <a:extLst>
              <a:ext uri="{FF2B5EF4-FFF2-40B4-BE49-F238E27FC236}">
                <a16:creationId xmlns:a16="http://schemas.microsoft.com/office/drawing/2014/main" id="{2FD8370C-7867-98F5-4369-8D8A83A5108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882400" y="421550"/>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644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g18c2b227a45_4_41"/>
          <p:cNvSpPr txBox="1">
            <a:spLocks noGrp="1"/>
          </p:cNvSpPr>
          <p:nvPr>
            <p:ph type="title"/>
          </p:nvPr>
        </p:nvSpPr>
        <p:spPr>
          <a:xfrm>
            <a:off x="1729637" y="218350"/>
            <a:ext cx="10018713" cy="832623"/>
          </a:xfrm>
          <a:prstGeom prst="rect">
            <a:avLst/>
          </a:prstGeom>
          <a:noFill/>
          <a:ln>
            <a:noFill/>
          </a:ln>
        </p:spPr>
        <p:txBody>
          <a:bodyPr spcFirstLastPara="1" wrap="square" lIns="0" tIns="45700" rIns="0" bIns="45700" anchor="b" anchorCtr="0">
            <a:normAutofit/>
          </a:bodyPr>
          <a:lstStyle/>
          <a:p>
            <a:pPr marL="0" lvl="0" indent="0" algn="l" rtl="0">
              <a:lnSpc>
                <a:spcPct val="90000"/>
              </a:lnSpc>
              <a:spcBef>
                <a:spcPts val="0"/>
              </a:spcBef>
              <a:spcAft>
                <a:spcPts val="0"/>
              </a:spcAft>
              <a:buClr>
                <a:schemeClr val="dk1"/>
              </a:buClr>
              <a:buSzPts val="2800"/>
              <a:buFont typeface="Arial"/>
              <a:buNone/>
            </a:pPr>
            <a:r>
              <a:rPr lang="en-US" sz="2400" b="1" dirty="0">
                <a:latin typeface="Times New Roman" panose="02020603050405020304" pitchFamily="18" charset="0"/>
                <a:cs typeface="Times New Roman" panose="02020603050405020304" pitchFamily="18" charset="0"/>
              </a:rPr>
              <a:t>Pros</a:t>
            </a:r>
            <a:endParaRPr sz="2400" b="1" dirty="0">
              <a:latin typeface="Times New Roman" panose="02020603050405020304" pitchFamily="18" charset="0"/>
              <a:cs typeface="Times New Roman" panose="02020603050405020304" pitchFamily="18" charset="0"/>
            </a:endParaRPr>
          </a:p>
        </p:txBody>
      </p:sp>
      <p:sp>
        <p:nvSpPr>
          <p:cNvPr id="233" name="Google Shape;233;g18c2b227a45_4_41"/>
          <p:cNvSpPr txBox="1"/>
          <p:nvPr/>
        </p:nvSpPr>
        <p:spPr>
          <a:xfrm>
            <a:off x="1483050" y="1245285"/>
            <a:ext cx="9225900" cy="4936200"/>
          </a:xfrm>
          <a:prstGeom prst="rect">
            <a:avLst/>
          </a:prstGeom>
          <a:noFill/>
          <a:ln>
            <a:noFill/>
          </a:ln>
        </p:spPr>
        <p:txBody>
          <a:bodyPr spcFirstLastPara="1" wrap="square" lIns="91425" tIns="45700" rIns="91425" bIns="45700" anchor="t" anchorCtr="0">
            <a:spAutoFit/>
          </a:bodyPr>
          <a:lstStyle/>
          <a:p>
            <a:pPr marL="0" lvl="0" indent="0" algn="l" rtl="0">
              <a:lnSpc>
                <a:spcPct val="115000"/>
              </a:lnSpc>
              <a:spcBef>
                <a:spcPts val="0"/>
              </a:spcBef>
              <a:spcAft>
                <a:spcPts val="0"/>
              </a:spcAft>
              <a:buSzPts val="1100"/>
              <a:buNone/>
            </a:pPr>
            <a:endParaRPr sz="1800" b="1" dirty="0">
              <a:solidFill>
                <a:schemeClr val="dk1"/>
              </a:solidFill>
              <a:latin typeface="Times New Roman"/>
              <a:ea typeface="Times New Roman"/>
              <a:cs typeface="Times New Roman"/>
              <a:sym typeface="Times New Roman"/>
            </a:endParaRPr>
          </a:p>
          <a:p>
            <a:pPr marL="457200" lvl="0" indent="-355600" algn="l" rtl="0">
              <a:lnSpc>
                <a:spcPct val="115000"/>
              </a:lnSpc>
              <a:spcBef>
                <a:spcPts val="0"/>
              </a:spcBef>
              <a:spcAft>
                <a:spcPts val="0"/>
              </a:spcAft>
              <a:buClr>
                <a:schemeClr val="dk1"/>
              </a:buClr>
              <a:buSzPts val="2000"/>
              <a:buFont typeface="Times New Roman"/>
              <a:buChar char="●"/>
            </a:pPr>
            <a:r>
              <a:rPr lang="en-US" sz="2000" b="1" dirty="0">
                <a:solidFill>
                  <a:schemeClr val="dk1"/>
                </a:solidFill>
                <a:latin typeface="Times New Roman"/>
                <a:ea typeface="Times New Roman"/>
                <a:cs typeface="Times New Roman"/>
                <a:sym typeface="Times New Roman"/>
              </a:rPr>
              <a:t>Simplicity across all areas</a:t>
            </a:r>
            <a:endParaRPr sz="2000" b="1"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r>
              <a:rPr lang="en-US" sz="1800" dirty="0">
                <a:solidFill>
                  <a:schemeClr val="dk1"/>
                </a:solidFill>
                <a:latin typeface="Times New Roman"/>
                <a:ea typeface="Times New Roman"/>
                <a:cs typeface="Times New Roman"/>
                <a:sym typeface="Times New Roman"/>
              </a:rPr>
              <a:t>In order for IAM to provide the promised level of security, just basic user provisioning and account configuration steps need to be taken. Streamlining the user registration and authorization process results in a more direct workflow.</a:t>
            </a:r>
            <a:endParaRPr sz="1800"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endParaRPr sz="1800" b="1" dirty="0">
              <a:solidFill>
                <a:schemeClr val="dk1"/>
              </a:solidFill>
              <a:latin typeface="Times New Roman"/>
              <a:ea typeface="Times New Roman"/>
              <a:cs typeface="Times New Roman"/>
              <a:sym typeface="Times New Roman"/>
            </a:endParaRPr>
          </a:p>
          <a:p>
            <a:pPr marL="457200" lvl="0" indent="-355600" algn="l" rtl="0">
              <a:lnSpc>
                <a:spcPct val="115000"/>
              </a:lnSpc>
              <a:spcBef>
                <a:spcPts val="0"/>
              </a:spcBef>
              <a:spcAft>
                <a:spcPts val="0"/>
              </a:spcAft>
              <a:buClr>
                <a:schemeClr val="dk1"/>
              </a:buClr>
              <a:buSzPts val="2000"/>
              <a:buFont typeface="Times New Roman"/>
              <a:buChar char="●"/>
            </a:pPr>
            <a:r>
              <a:rPr lang="en-US" sz="2000" b="1" dirty="0">
                <a:solidFill>
                  <a:schemeClr val="dk1"/>
                </a:solidFill>
                <a:latin typeface="Times New Roman"/>
                <a:ea typeface="Times New Roman"/>
                <a:cs typeface="Times New Roman"/>
                <a:sym typeface="Times New Roman"/>
              </a:rPr>
              <a:t>Maintain and prove regulatory compliance</a:t>
            </a:r>
            <a:endParaRPr sz="2000" b="1"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r>
              <a:rPr lang="en-US" sz="1800" dirty="0">
                <a:solidFill>
                  <a:schemeClr val="dk1"/>
                </a:solidFill>
                <a:latin typeface="Times New Roman"/>
                <a:ea typeface="Times New Roman"/>
                <a:cs typeface="Times New Roman"/>
                <a:sym typeface="Times New Roman"/>
              </a:rPr>
              <a:t>IAM systems help IT admins how user credentials are used and to demonstrate that corporate information is protected with the proper controls.</a:t>
            </a:r>
            <a:endParaRPr sz="1800" dirty="0">
              <a:solidFill>
                <a:schemeClr val="dk1"/>
              </a:solidFill>
              <a:latin typeface="Times New Roman"/>
              <a:ea typeface="Times New Roman"/>
              <a:cs typeface="Times New Roman"/>
              <a:sym typeface="Times New Roman"/>
            </a:endParaRPr>
          </a:p>
          <a:p>
            <a:pPr marL="914400" lvl="0" indent="0" algn="l" rtl="0">
              <a:lnSpc>
                <a:spcPct val="115000"/>
              </a:lnSpc>
              <a:spcBef>
                <a:spcPts val="0"/>
              </a:spcBef>
              <a:spcAft>
                <a:spcPts val="0"/>
              </a:spcAft>
              <a:buNone/>
            </a:pPr>
            <a:endParaRPr sz="1800" dirty="0">
              <a:solidFill>
                <a:schemeClr val="dk1"/>
              </a:solidFill>
              <a:latin typeface="Times New Roman"/>
              <a:ea typeface="Times New Roman"/>
              <a:cs typeface="Times New Roman"/>
              <a:sym typeface="Times New Roman"/>
            </a:endParaRPr>
          </a:p>
          <a:p>
            <a:pPr marL="457200" lvl="0" indent="-355600" algn="l" rtl="0">
              <a:lnSpc>
                <a:spcPct val="115000"/>
              </a:lnSpc>
              <a:spcBef>
                <a:spcPts val="0"/>
              </a:spcBef>
              <a:spcAft>
                <a:spcPts val="0"/>
              </a:spcAft>
              <a:buClr>
                <a:schemeClr val="dk1"/>
              </a:buClr>
              <a:buSzPts val="2000"/>
              <a:buFont typeface="Times New Roman"/>
              <a:buChar char="●"/>
            </a:pPr>
            <a:r>
              <a:rPr lang="en-US" sz="2000" b="1" dirty="0">
                <a:solidFill>
                  <a:schemeClr val="dk1"/>
                </a:solidFill>
                <a:latin typeface="Times New Roman"/>
                <a:ea typeface="Times New Roman"/>
                <a:cs typeface="Times New Roman"/>
                <a:sym typeface="Times New Roman"/>
              </a:rPr>
              <a:t>Improved security through single sign-on</a:t>
            </a:r>
            <a:endParaRPr sz="2000" b="1"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r>
              <a:rPr lang="en-US" sz="1800" dirty="0">
                <a:solidFill>
                  <a:schemeClr val="dk1"/>
                </a:solidFill>
                <a:latin typeface="Times New Roman"/>
                <a:ea typeface="Times New Roman"/>
                <a:cs typeface="Times New Roman"/>
                <a:sym typeface="Times New Roman"/>
              </a:rPr>
              <a:t>Reduces the risk of lost or stolen passwords and makes it easier for users to comply with strong password policies.</a:t>
            </a:r>
            <a:endParaRPr sz="18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SzPts val="1100"/>
              <a:buNone/>
            </a:pPr>
            <a:endParaRPr sz="1800" b="1" dirty="0">
              <a:solidFill>
                <a:schemeClr val="dk1"/>
              </a:solidFill>
              <a:latin typeface="Times New Roman"/>
              <a:ea typeface="Times New Roman"/>
              <a:cs typeface="Times New Roman"/>
              <a:sym typeface="Times New Roman"/>
            </a:endParaRPr>
          </a:p>
          <a:p>
            <a:pPr marL="0" marR="0" lvl="0" indent="0" algn="l" rtl="0">
              <a:lnSpc>
                <a:spcPct val="200000"/>
              </a:lnSpc>
              <a:spcBef>
                <a:spcPts val="0"/>
              </a:spcBef>
              <a:spcAft>
                <a:spcPts val="0"/>
              </a:spcAft>
              <a:buNone/>
            </a:pPr>
            <a:endParaRPr sz="1800" b="1" i="0" u="none" strike="noStrike" cap="none" dirty="0">
              <a:solidFill>
                <a:schemeClr val="dk1"/>
              </a:solidFill>
              <a:latin typeface="Times New Roman"/>
              <a:ea typeface="Times New Roman"/>
              <a:cs typeface="Times New Roman"/>
              <a:sym typeface="Times New Roman"/>
            </a:endParaRPr>
          </a:p>
        </p:txBody>
      </p:sp>
      <p:pic>
        <p:nvPicPr>
          <p:cNvPr id="2" name="Recorded Sound Pros4">
            <a:hlinkClick r:id="" action="ppaction://media"/>
            <a:extLst>
              <a:ext uri="{FF2B5EF4-FFF2-40B4-BE49-F238E27FC236}">
                <a16:creationId xmlns:a16="http://schemas.microsoft.com/office/drawing/2014/main" id="{007AC813-649A-C3B8-CAE8-C4CE4D549E3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882400" y="218350"/>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617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8C661B9-AD55-90D4-46E8-FAD6E92CF4BF}"/>
              </a:ext>
            </a:extLst>
          </p:cNvPr>
          <p:cNvSpPr txBox="1"/>
          <p:nvPr/>
        </p:nvSpPr>
        <p:spPr>
          <a:xfrm>
            <a:off x="1578429" y="348343"/>
            <a:ext cx="9350828" cy="6449843"/>
          </a:xfrm>
          <a:prstGeom prst="rect">
            <a:avLst/>
          </a:prstGeom>
          <a:noFill/>
        </p:spPr>
        <p:txBody>
          <a:bodyPr wrap="square" rtlCol="0">
            <a:spAutoFit/>
          </a:bodyPr>
          <a:lstStyle/>
          <a:p>
            <a:pPr algn="ctr" rtl="0">
              <a:lnSpc>
                <a:spcPct val="250000"/>
              </a:lnSpc>
              <a:spcBef>
                <a:spcPts val="0"/>
              </a:spcBef>
              <a:spcAft>
                <a:spcPts val="0"/>
              </a:spcAft>
            </a:pPr>
            <a:r>
              <a:rPr lang="en-US" sz="2400" b="1" dirty="0">
                <a:latin typeface="Times New Roman" panose="02020603050405020304" pitchFamily="18" charset="0"/>
                <a:cs typeface="Times New Roman" panose="02020603050405020304" pitchFamily="18" charset="0"/>
              </a:rPr>
              <a:t>Access Authorization and Identity Access Management Policy</a:t>
            </a:r>
            <a:endParaRPr lang="en-US" sz="2400" b="1" i="0" u="none" strike="noStrike" dirty="0">
              <a:solidFill>
                <a:srgbClr val="000000"/>
              </a:solidFill>
              <a:effectLst/>
              <a:latin typeface="Times New Roman" panose="02020603050405020304" pitchFamily="18" charset="0"/>
              <a:cs typeface="Times New Roman" panose="02020603050405020304" pitchFamily="18" charset="0"/>
            </a:endParaRPr>
          </a:p>
          <a:p>
            <a:pPr algn="ctr" rtl="0">
              <a:lnSpc>
                <a:spcPct val="250000"/>
              </a:lnSpc>
              <a:spcBef>
                <a:spcPts val="0"/>
              </a:spcBef>
              <a:spcAft>
                <a:spcPts val="0"/>
              </a:spcAft>
            </a:pPr>
            <a:r>
              <a:rPr lang="en-US" sz="1600" b="0" i="0" u="none" strike="noStrike" dirty="0">
                <a:solidFill>
                  <a:srgbClr val="000000"/>
                </a:solidFill>
                <a:effectLst/>
                <a:latin typeface="Times New Roman" panose="02020603050405020304" pitchFamily="18" charset="0"/>
                <a:cs typeface="Times New Roman" panose="02020603050405020304" pitchFamily="18" charset="0"/>
              </a:rPr>
              <a:t>Bhavana </a:t>
            </a:r>
            <a:r>
              <a:rPr lang="en-US" sz="1600" b="0" i="0" u="none" strike="noStrike" dirty="0" err="1">
                <a:solidFill>
                  <a:srgbClr val="000000"/>
                </a:solidFill>
                <a:effectLst/>
                <a:latin typeface="Times New Roman" panose="02020603050405020304" pitchFamily="18" charset="0"/>
                <a:cs typeface="Times New Roman" panose="02020603050405020304" pitchFamily="18" charset="0"/>
              </a:rPr>
              <a:t>Kukkapalli</a:t>
            </a:r>
            <a:endParaRPr lang="en-US" sz="1600" b="0" dirty="0">
              <a:effectLst/>
              <a:latin typeface="Times New Roman" panose="02020603050405020304" pitchFamily="18" charset="0"/>
              <a:cs typeface="Times New Roman" panose="02020603050405020304" pitchFamily="18" charset="0"/>
            </a:endParaRPr>
          </a:p>
          <a:p>
            <a:pPr algn="ctr" rtl="0">
              <a:lnSpc>
                <a:spcPct val="250000"/>
              </a:lnSpc>
              <a:spcBef>
                <a:spcPts val="0"/>
              </a:spcBef>
              <a:spcAft>
                <a:spcPts val="0"/>
              </a:spcAft>
            </a:pPr>
            <a:r>
              <a:rPr lang="en-US" sz="1600" b="0" i="0" u="none" strike="noStrike" dirty="0">
                <a:solidFill>
                  <a:srgbClr val="000000"/>
                </a:solidFill>
                <a:effectLst/>
                <a:latin typeface="Times New Roman" panose="02020603050405020304" pitchFamily="18" charset="0"/>
                <a:cs typeface="Times New Roman" panose="02020603050405020304" pitchFamily="18" charset="0"/>
              </a:rPr>
              <a:t>Varun Sai </a:t>
            </a:r>
            <a:r>
              <a:rPr lang="en-US" sz="1600" b="0" i="0" u="none" strike="noStrike" dirty="0" err="1">
                <a:solidFill>
                  <a:srgbClr val="000000"/>
                </a:solidFill>
                <a:effectLst/>
                <a:latin typeface="Times New Roman" panose="02020603050405020304" pitchFamily="18" charset="0"/>
                <a:cs typeface="Times New Roman" panose="02020603050405020304" pitchFamily="18" charset="0"/>
              </a:rPr>
              <a:t>Muthyapu</a:t>
            </a:r>
            <a:endParaRPr lang="en-US" sz="1600" b="0" dirty="0">
              <a:effectLst/>
              <a:latin typeface="Times New Roman" panose="02020603050405020304" pitchFamily="18" charset="0"/>
              <a:cs typeface="Times New Roman" panose="02020603050405020304" pitchFamily="18" charset="0"/>
            </a:endParaRPr>
          </a:p>
          <a:p>
            <a:pPr algn="ctr" rtl="0">
              <a:lnSpc>
                <a:spcPct val="250000"/>
              </a:lnSpc>
              <a:spcBef>
                <a:spcPts val="0"/>
              </a:spcBef>
              <a:spcAft>
                <a:spcPts val="0"/>
              </a:spcAft>
            </a:pPr>
            <a:r>
              <a:rPr lang="en-US" sz="1600" b="0" i="0" u="none" strike="noStrike" dirty="0">
                <a:solidFill>
                  <a:srgbClr val="000000"/>
                </a:solidFill>
                <a:effectLst/>
                <a:latin typeface="Times New Roman" panose="02020603050405020304" pitchFamily="18" charset="0"/>
                <a:cs typeface="Times New Roman" panose="02020603050405020304" pitchFamily="18" charset="0"/>
              </a:rPr>
              <a:t>Viharika Deverapally</a:t>
            </a:r>
            <a:endParaRPr lang="en-US" sz="1600" b="0" dirty="0">
              <a:effectLst/>
              <a:latin typeface="Times New Roman" panose="02020603050405020304" pitchFamily="18" charset="0"/>
              <a:cs typeface="Times New Roman" panose="02020603050405020304" pitchFamily="18" charset="0"/>
            </a:endParaRPr>
          </a:p>
          <a:p>
            <a:pPr algn="ctr" rtl="0">
              <a:lnSpc>
                <a:spcPct val="250000"/>
              </a:lnSpc>
              <a:spcBef>
                <a:spcPts val="0"/>
              </a:spcBef>
              <a:spcAft>
                <a:spcPts val="0"/>
              </a:spcAft>
            </a:pPr>
            <a:r>
              <a:rPr lang="en-US" sz="1600" b="0" i="0" u="none" strike="noStrike" dirty="0" err="1">
                <a:solidFill>
                  <a:srgbClr val="000000"/>
                </a:solidFill>
                <a:effectLst/>
                <a:latin typeface="Times New Roman" panose="02020603050405020304" pitchFamily="18" charset="0"/>
                <a:cs typeface="Times New Roman" panose="02020603050405020304" pitchFamily="18" charset="0"/>
              </a:rPr>
              <a:t>Aasritha</a:t>
            </a:r>
            <a:r>
              <a:rPr lang="en-US" sz="1600" b="0" i="0" u="none" strike="noStrike" dirty="0">
                <a:solidFill>
                  <a:srgbClr val="000000"/>
                </a:solidFill>
                <a:effectLst/>
                <a:latin typeface="Times New Roman" panose="02020603050405020304" pitchFamily="18" charset="0"/>
                <a:cs typeface="Times New Roman" panose="02020603050405020304" pitchFamily="18" charset="0"/>
              </a:rPr>
              <a:t> Devi </a:t>
            </a:r>
            <a:r>
              <a:rPr lang="en-US" sz="1600" b="0" i="0" u="none" strike="noStrike" dirty="0" err="1">
                <a:solidFill>
                  <a:srgbClr val="000000"/>
                </a:solidFill>
                <a:effectLst/>
                <a:latin typeface="Times New Roman" panose="02020603050405020304" pitchFamily="18" charset="0"/>
                <a:cs typeface="Times New Roman" panose="02020603050405020304" pitchFamily="18" charset="0"/>
              </a:rPr>
              <a:t>Surapaneni</a:t>
            </a:r>
            <a:endParaRPr lang="en-US" sz="1600" b="0" dirty="0">
              <a:effectLst/>
              <a:latin typeface="Times New Roman" panose="02020603050405020304" pitchFamily="18" charset="0"/>
              <a:cs typeface="Times New Roman" panose="02020603050405020304" pitchFamily="18" charset="0"/>
            </a:endParaRPr>
          </a:p>
          <a:p>
            <a:pPr algn="ctr" rtl="0">
              <a:lnSpc>
                <a:spcPct val="250000"/>
              </a:lnSpc>
              <a:spcBef>
                <a:spcPts val="0"/>
              </a:spcBef>
              <a:spcAft>
                <a:spcPts val="0"/>
              </a:spcAft>
            </a:pPr>
            <a:r>
              <a:rPr lang="en-US" sz="1600" b="0" i="0" u="none" strike="noStrike" dirty="0">
                <a:solidFill>
                  <a:srgbClr val="000000"/>
                </a:solidFill>
                <a:effectLst/>
                <a:latin typeface="Times New Roman" panose="02020603050405020304" pitchFamily="18" charset="0"/>
                <a:cs typeface="Times New Roman" panose="02020603050405020304" pitchFamily="18" charset="0"/>
              </a:rPr>
              <a:t>Asma </a:t>
            </a:r>
            <a:r>
              <a:rPr lang="en-US" sz="1600" b="0" i="0" u="none" strike="noStrike" dirty="0" err="1">
                <a:solidFill>
                  <a:srgbClr val="000000"/>
                </a:solidFill>
                <a:effectLst/>
                <a:latin typeface="Times New Roman" panose="02020603050405020304" pitchFamily="18" charset="0"/>
                <a:cs typeface="Times New Roman" panose="02020603050405020304" pitchFamily="18" charset="0"/>
              </a:rPr>
              <a:t>Ouili</a:t>
            </a:r>
            <a:endParaRPr lang="en-US" sz="1600" b="0" dirty="0">
              <a:effectLst/>
              <a:latin typeface="Times New Roman" panose="02020603050405020304" pitchFamily="18" charset="0"/>
              <a:cs typeface="Times New Roman" panose="02020603050405020304" pitchFamily="18" charset="0"/>
            </a:endParaRPr>
          </a:p>
          <a:p>
            <a:pPr algn="ctr" rtl="0">
              <a:lnSpc>
                <a:spcPct val="250000"/>
              </a:lnSpc>
              <a:spcBef>
                <a:spcPts val="0"/>
              </a:spcBef>
              <a:spcAft>
                <a:spcPts val="0"/>
              </a:spcAft>
            </a:pPr>
            <a:r>
              <a:rPr lang="en-US" sz="1600" b="0" i="0" u="none" strike="noStrike" dirty="0">
                <a:solidFill>
                  <a:srgbClr val="000000"/>
                </a:solidFill>
                <a:effectLst/>
                <a:latin typeface="Times New Roman" panose="02020603050405020304" pitchFamily="18" charset="0"/>
                <a:cs typeface="Times New Roman" panose="02020603050405020304" pitchFamily="18" charset="0"/>
              </a:rPr>
              <a:t>Arizona State University</a:t>
            </a:r>
            <a:endParaRPr lang="en-US" sz="1600" b="0" dirty="0">
              <a:effectLst/>
              <a:latin typeface="Times New Roman" panose="02020603050405020304" pitchFamily="18" charset="0"/>
              <a:cs typeface="Times New Roman" panose="02020603050405020304" pitchFamily="18" charset="0"/>
            </a:endParaRPr>
          </a:p>
          <a:p>
            <a:pPr algn="ctr" rtl="0">
              <a:lnSpc>
                <a:spcPct val="250000"/>
              </a:lnSpc>
              <a:spcBef>
                <a:spcPts val="0"/>
              </a:spcBef>
              <a:spcAft>
                <a:spcPts val="0"/>
              </a:spcAft>
            </a:pPr>
            <a:r>
              <a:rPr lang="en-US" sz="1600" dirty="0">
                <a:latin typeface="Times New Roman" panose="02020603050405020304" pitchFamily="18" charset="0"/>
                <a:cs typeface="Times New Roman" panose="02020603050405020304" pitchFamily="18" charset="0"/>
              </a:rPr>
              <a:t>IFT598: </a:t>
            </a:r>
            <a:r>
              <a:rPr lang="en-US" sz="1600" b="0" i="0" u="none" strike="noStrike" dirty="0">
                <a:solidFill>
                  <a:srgbClr val="000000"/>
                </a:solidFill>
                <a:effectLst/>
                <a:latin typeface="Times New Roman" panose="02020603050405020304" pitchFamily="18" charset="0"/>
                <a:cs typeface="Times New Roman" panose="02020603050405020304" pitchFamily="18" charset="0"/>
              </a:rPr>
              <a:t>Developing a Security Policy</a:t>
            </a:r>
            <a:endParaRPr lang="en-US" sz="1600" b="0" dirty="0">
              <a:effectLst/>
              <a:latin typeface="Times New Roman" panose="02020603050405020304" pitchFamily="18" charset="0"/>
              <a:cs typeface="Times New Roman" panose="02020603050405020304" pitchFamily="18" charset="0"/>
            </a:endParaRPr>
          </a:p>
          <a:p>
            <a:pPr algn="ctr" rtl="0">
              <a:lnSpc>
                <a:spcPct val="250000"/>
              </a:lnSpc>
              <a:spcBef>
                <a:spcPts val="0"/>
              </a:spcBef>
              <a:spcAft>
                <a:spcPts val="0"/>
              </a:spcAft>
            </a:pPr>
            <a:r>
              <a:rPr lang="en-US" sz="1600" b="0" i="0" u="none" strike="noStrike" dirty="0">
                <a:solidFill>
                  <a:srgbClr val="000000"/>
                </a:solidFill>
                <a:effectLst/>
                <a:latin typeface="Times New Roman" panose="02020603050405020304" pitchFamily="18" charset="0"/>
                <a:cs typeface="Times New Roman" panose="02020603050405020304" pitchFamily="18" charset="0"/>
              </a:rPr>
              <a:t>Dr. Tatiana Walsh</a:t>
            </a:r>
            <a:endParaRPr lang="en-US" sz="1600" b="0" dirty="0">
              <a:effectLst/>
              <a:latin typeface="Times New Roman" panose="02020603050405020304" pitchFamily="18" charset="0"/>
              <a:cs typeface="Times New Roman" panose="02020603050405020304" pitchFamily="18" charset="0"/>
            </a:endParaRPr>
          </a:p>
          <a:p>
            <a:pPr algn="ctr" rtl="0">
              <a:lnSpc>
                <a:spcPct val="250000"/>
              </a:lnSpc>
              <a:spcBef>
                <a:spcPts val="0"/>
              </a:spcBef>
              <a:spcAft>
                <a:spcPts val="0"/>
              </a:spcAft>
            </a:pPr>
            <a:r>
              <a:rPr lang="en-US" sz="1600" b="0" i="0" u="none" strike="noStrike" dirty="0">
                <a:solidFill>
                  <a:srgbClr val="000000"/>
                </a:solidFill>
                <a:effectLst/>
                <a:latin typeface="Times New Roman" panose="02020603050405020304" pitchFamily="18" charset="0"/>
                <a:cs typeface="Times New Roman" panose="02020603050405020304" pitchFamily="18" charset="0"/>
              </a:rPr>
              <a:t>Date: November 13, 2022</a:t>
            </a:r>
            <a:endParaRPr lang="en-US" sz="1600" b="0" dirty="0">
              <a:effectLst/>
              <a:latin typeface="Times New Roman" panose="02020603050405020304" pitchFamily="18" charset="0"/>
              <a:cs typeface="Times New Roman" panose="02020603050405020304" pitchFamily="18" charset="0"/>
            </a:endParaRPr>
          </a:p>
        </p:txBody>
      </p:sp>
      <p:pic>
        <p:nvPicPr>
          <p:cNvPr id="3" name="Recorded Sound">
            <a:hlinkClick r:id="" action="ppaction://media"/>
            <a:extLst>
              <a:ext uri="{FF2B5EF4-FFF2-40B4-BE49-F238E27FC236}">
                <a16:creationId xmlns:a16="http://schemas.microsoft.com/office/drawing/2014/main" id="{70807FAF-04A4-CA7A-2942-8A3BB8D6CD7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03000" y="145143"/>
            <a:ext cx="406400" cy="406400"/>
          </a:xfrm>
          <a:prstGeom prst="rect">
            <a:avLst/>
          </a:prstGeom>
        </p:spPr>
      </p:pic>
    </p:spTree>
    <p:extLst>
      <p:ext uri="{BB962C8B-B14F-4D97-AF65-F5344CB8AC3E}">
        <p14:creationId xmlns:p14="http://schemas.microsoft.com/office/powerpoint/2010/main" val="3191362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23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g18c2b227a45_4_11"/>
          <p:cNvSpPr txBox="1">
            <a:spLocks noGrp="1"/>
          </p:cNvSpPr>
          <p:nvPr>
            <p:ph type="title"/>
          </p:nvPr>
        </p:nvSpPr>
        <p:spPr>
          <a:xfrm>
            <a:off x="1312191" y="2488580"/>
            <a:ext cx="8930747" cy="2110382"/>
          </a:xfrm>
          <a:prstGeom prst="rect">
            <a:avLst/>
          </a:prstGeom>
          <a:noFill/>
          <a:ln>
            <a:noFill/>
          </a:ln>
        </p:spPr>
        <p:txBody>
          <a:bodyPr spcFirstLastPara="1" wrap="square" lIns="0" tIns="45700" rIns="0" bIns="45700" anchor="ctr" anchorCtr="0">
            <a:normAutofit/>
          </a:bodyPr>
          <a:lstStyle/>
          <a:p>
            <a:pPr marL="0" lvl="0" indent="0" algn="l" rtl="0">
              <a:lnSpc>
                <a:spcPct val="90000"/>
              </a:lnSpc>
              <a:spcBef>
                <a:spcPts val="0"/>
              </a:spcBef>
              <a:spcAft>
                <a:spcPts val="0"/>
              </a:spcAft>
              <a:buClr>
                <a:schemeClr val="lt1"/>
              </a:buClr>
              <a:buSzPts val="4400"/>
              <a:buFont typeface="Arial"/>
              <a:buNone/>
            </a:pPr>
            <a:r>
              <a:rPr lang="en-US" dirty="0">
                <a:latin typeface="Times New Roman" panose="02020603050405020304" pitchFamily="18" charset="0"/>
                <a:cs typeface="Times New Roman" panose="02020603050405020304" pitchFamily="18" charset="0"/>
              </a:rPr>
              <a:t>Considering Potential Objections (cons)</a:t>
            </a:r>
            <a:endParaRPr dirty="0">
              <a:latin typeface="Times New Roman" panose="02020603050405020304" pitchFamily="18" charset="0"/>
              <a:cs typeface="Times New Roman" panose="02020603050405020304" pitchFamily="18" charset="0"/>
            </a:endParaRPr>
          </a:p>
        </p:txBody>
      </p:sp>
      <p:sp>
        <p:nvSpPr>
          <p:cNvPr id="239" name="Google Shape;239;g18c2b227a45_4_11"/>
          <p:cNvSpPr txBox="1">
            <a:spLocks noGrp="1"/>
          </p:cNvSpPr>
          <p:nvPr>
            <p:ph type="body" idx="1"/>
          </p:nvPr>
        </p:nvSpPr>
        <p:spPr>
          <a:prstGeom prst="rect">
            <a:avLst/>
          </a:prstGeom>
          <a:noFill/>
          <a:ln>
            <a:noFill/>
          </a:ln>
        </p:spPr>
        <p:txBody>
          <a:bodyPr spcFirstLastPara="1" wrap="square" lIns="0" tIns="45700" rIns="0" bIns="45700" anchor="t" anchorCtr="0">
            <a:normAutofit/>
          </a:bodyPr>
          <a:lstStyle/>
          <a:p>
            <a:pPr marL="0" lvl="0" indent="0" algn="r" rtl="0">
              <a:lnSpc>
                <a:spcPct val="90000"/>
              </a:lnSpc>
              <a:spcBef>
                <a:spcPts val="0"/>
              </a:spcBef>
              <a:spcAft>
                <a:spcPts val="0"/>
              </a:spcAft>
              <a:buClr>
                <a:schemeClr val="lt1"/>
              </a:buClr>
              <a:buSzPts val="1600"/>
              <a:buNone/>
            </a:pPr>
            <a:r>
              <a:rPr lang="en-US"/>
              <a:t> Aasritha Devi Surpaneni</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g18c2b227a45_0_7"/>
          <p:cNvSpPr txBox="1">
            <a:spLocks noGrp="1"/>
          </p:cNvSpPr>
          <p:nvPr>
            <p:ph type="title"/>
          </p:nvPr>
        </p:nvSpPr>
        <p:spPr>
          <a:xfrm>
            <a:off x="1640428" y="76859"/>
            <a:ext cx="10018713" cy="413796"/>
          </a:xfrm>
          <a:prstGeom prst="rect">
            <a:avLst/>
          </a:prstGeom>
          <a:noFill/>
          <a:ln>
            <a:noFill/>
          </a:ln>
        </p:spPr>
        <p:txBody>
          <a:bodyPr spcFirstLastPara="1" wrap="square" lIns="0" tIns="45700" rIns="0" bIns="45700" anchor="b" anchorCtr="0">
            <a:normAutofit fontScale="90000"/>
          </a:bodyPr>
          <a:lstStyle/>
          <a:p>
            <a:pPr marL="0" lvl="0" indent="457200" algn="l" rtl="0">
              <a:lnSpc>
                <a:spcPct val="90000"/>
              </a:lnSpc>
              <a:spcBef>
                <a:spcPts val="0"/>
              </a:spcBef>
              <a:spcAft>
                <a:spcPts val="0"/>
              </a:spcAft>
              <a:buClr>
                <a:schemeClr val="dk1"/>
              </a:buClr>
              <a:buSzPts val="2800"/>
              <a:buFont typeface="Arial"/>
              <a:buNone/>
            </a:pPr>
            <a:r>
              <a:rPr lang="en-US" sz="2400" b="1" dirty="0">
                <a:latin typeface="Times New Roman" panose="02020603050405020304" pitchFamily="18" charset="0"/>
                <a:cs typeface="Times New Roman" panose="02020603050405020304" pitchFamily="18" charset="0"/>
              </a:rPr>
              <a:t>Cons</a:t>
            </a:r>
            <a:endParaRPr sz="2400" b="1" dirty="0">
              <a:latin typeface="Times New Roman" panose="02020603050405020304" pitchFamily="18" charset="0"/>
              <a:cs typeface="Times New Roman" panose="02020603050405020304" pitchFamily="18" charset="0"/>
            </a:endParaRPr>
          </a:p>
        </p:txBody>
      </p:sp>
      <p:sp>
        <p:nvSpPr>
          <p:cNvPr id="245" name="Google Shape;245;g18c2b227a45_0_7"/>
          <p:cNvSpPr txBox="1"/>
          <p:nvPr/>
        </p:nvSpPr>
        <p:spPr>
          <a:xfrm>
            <a:off x="1640428" y="905226"/>
            <a:ext cx="9144000" cy="6934166"/>
          </a:xfrm>
          <a:prstGeom prst="rect">
            <a:avLst/>
          </a:prstGeom>
          <a:noFill/>
          <a:ln>
            <a:noFill/>
          </a:ln>
        </p:spPr>
        <p:txBody>
          <a:bodyPr spcFirstLastPara="1" wrap="square" lIns="91425" tIns="45700" rIns="91425" bIns="45700" anchor="t" anchorCtr="0">
            <a:spAutoFit/>
          </a:bodyPr>
          <a:lstStyle/>
          <a:p>
            <a:pPr marL="0" lvl="0" indent="0" algn="l" rtl="0">
              <a:lnSpc>
                <a:spcPct val="115000"/>
              </a:lnSpc>
              <a:spcBef>
                <a:spcPts val="0"/>
              </a:spcBef>
              <a:spcAft>
                <a:spcPts val="0"/>
              </a:spcAft>
              <a:buClr>
                <a:schemeClr val="dk2"/>
              </a:buClr>
              <a:buSzPts val="1100"/>
              <a:buFont typeface="Arial"/>
              <a:buNone/>
            </a:pPr>
            <a:r>
              <a:rPr lang="en-US" sz="1800" b="1" dirty="0">
                <a:solidFill>
                  <a:schemeClr val="dk1"/>
                </a:solidFill>
                <a:latin typeface="Times New Roman"/>
                <a:ea typeface="Times New Roman"/>
                <a:cs typeface="Times New Roman"/>
                <a:sym typeface="Times New Roman"/>
              </a:rPr>
              <a:t>Although there are many benefits IAM can provide, there are still a few risks involved that we need to consider.</a:t>
            </a:r>
            <a:endParaRPr sz="1800" b="1"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2"/>
              </a:buClr>
              <a:buSzPts val="1100"/>
              <a:buFont typeface="Arial"/>
              <a:buNone/>
            </a:pPr>
            <a:endParaRPr sz="1800" b="1" dirty="0">
              <a:solidFill>
                <a:schemeClr val="dk1"/>
              </a:solidFill>
              <a:latin typeface="Times New Roman"/>
              <a:ea typeface="Times New Roman"/>
              <a:cs typeface="Times New Roman"/>
              <a:sym typeface="Times New Roman"/>
            </a:endParaRPr>
          </a:p>
          <a:p>
            <a:pPr marL="457200" lvl="0" indent="-342900" algn="l" rtl="0">
              <a:lnSpc>
                <a:spcPct val="115000"/>
              </a:lnSpc>
              <a:spcBef>
                <a:spcPts val="0"/>
              </a:spcBef>
              <a:spcAft>
                <a:spcPts val="0"/>
              </a:spcAft>
              <a:buClr>
                <a:schemeClr val="dk1"/>
              </a:buClr>
              <a:buSzPts val="1800"/>
              <a:buFont typeface="Times New Roman"/>
              <a:buChar char="●"/>
            </a:pPr>
            <a:r>
              <a:rPr lang="en-US" sz="1800" b="1" dirty="0">
                <a:solidFill>
                  <a:schemeClr val="dk1"/>
                </a:solidFill>
                <a:latin typeface="Times New Roman"/>
                <a:ea typeface="Times New Roman"/>
                <a:cs typeface="Times New Roman"/>
                <a:sym typeface="Times New Roman"/>
              </a:rPr>
              <a:t>Centralized target</a:t>
            </a:r>
            <a:endParaRPr sz="1800" b="1"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r>
              <a:rPr lang="en-US" sz="1800" dirty="0">
                <a:solidFill>
                  <a:schemeClr val="dk1"/>
                </a:solidFill>
                <a:latin typeface="Times New Roman"/>
                <a:ea typeface="Times New Roman"/>
                <a:cs typeface="Times New Roman"/>
                <a:sym typeface="Times New Roman"/>
              </a:rPr>
              <a:t>A much larger and more centralized security target is created as you start to centralize the management of usernames and their passwords</a:t>
            </a:r>
            <a:endParaRPr sz="1800"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endParaRPr sz="1800" b="1" dirty="0">
              <a:solidFill>
                <a:schemeClr val="dk1"/>
              </a:solidFill>
              <a:latin typeface="Times New Roman"/>
              <a:ea typeface="Times New Roman"/>
              <a:cs typeface="Times New Roman"/>
              <a:sym typeface="Times New Roman"/>
            </a:endParaRPr>
          </a:p>
          <a:p>
            <a:pPr marL="457200" lvl="0" indent="-342900" algn="l" rtl="0">
              <a:lnSpc>
                <a:spcPct val="115000"/>
              </a:lnSpc>
              <a:spcBef>
                <a:spcPts val="0"/>
              </a:spcBef>
              <a:spcAft>
                <a:spcPts val="0"/>
              </a:spcAft>
              <a:buClr>
                <a:schemeClr val="dk1"/>
              </a:buClr>
              <a:buSzPts val="1800"/>
              <a:buFont typeface="Times New Roman"/>
              <a:buChar char="●"/>
            </a:pPr>
            <a:r>
              <a:rPr lang="en-US" sz="1800" b="1" dirty="0">
                <a:solidFill>
                  <a:schemeClr val="dk1"/>
                </a:solidFill>
                <a:latin typeface="Times New Roman"/>
                <a:ea typeface="Times New Roman"/>
                <a:cs typeface="Times New Roman"/>
                <a:sym typeface="Times New Roman"/>
              </a:rPr>
              <a:t>Infrequent audits</a:t>
            </a:r>
            <a:endParaRPr sz="1800" b="1"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r>
              <a:rPr lang="en-US" sz="1800" dirty="0">
                <a:solidFill>
                  <a:schemeClr val="dk1"/>
                </a:solidFill>
                <a:latin typeface="Times New Roman"/>
                <a:ea typeface="Times New Roman"/>
                <a:cs typeface="Times New Roman"/>
                <a:sym typeface="Times New Roman"/>
              </a:rPr>
              <a:t>Regular audits must be done to check whether access policies are currently in place.</a:t>
            </a:r>
            <a:endParaRPr sz="1800"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r>
              <a:rPr lang="en-US" sz="1800" dirty="0">
                <a:solidFill>
                  <a:schemeClr val="dk1"/>
                </a:solidFill>
                <a:latin typeface="Times New Roman"/>
                <a:ea typeface="Times New Roman"/>
                <a:cs typeface="Times New Roman"/>
                <a:sym typeface="Times New Roman"/>
              </a:rPr>
              <a:t>Outdated policies reflect inaccurate requirements, policies need to be continuously updated to ensure that they are aligned with the current requirements set by the business.</a:t>
            </a:r>
            <a:r>
              <a:rPr lang="en-US" sz="1800" b="0" i="0" u="none" strike="noStrike" dirty="0">
                <a:solidFill>
                  <a:srgbClr val="514843"/>
                </a:solidFill>
                <a:effectLst/>
                <a:latin typeface="Times New Roman" panose="02020603050405020304" pitchFamily="18" charset="0"/>
              </a:rPr>
              <a:t> So this kind of outdated policies can be identified by audits when done on regular basis.</a:t>
            </a:r>
            <a:endParaRPr lang="en-US" sz="1800" b="1"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endParaRPr sz="1800" b="1" dirty="0">
              <a:solidFill>
                <a:schemeClr val="dk1"/>
              </a:solidFill>
              <a:latin typeface="Times New Roman"/>
              <a:ea typeface="Times New Roman"/>
              <a:cs typeface="Times New Roman"/>
              <a:sym typeface="Times New Roman"/>
            </a:endParaRPr>
          </a:p>
          <a:p>
            <a:pPr marL="457200" lvl="0" indent="-342900" algn="l" rtl="0">
              <a:lnSpc>
                <a:spcPct val="115000"/>
              </a:lnSpc>
              <a:spcBef>
                <a:spcPts val="0"/>
              </a:spcBef>
              <a:spcAft>
                <a:spcPts val="0"/>
              </a:spcAft>
              <a:buClr>
                <a:schemeClr val="dk1"/>
              </a:buClr>
              <a:buSzPts val="1800"/>
              <a:buFont typeface="Times New Roman"/>
              <a:buChar char="●"/>
            </a:pPr>
            <a:r>
              <a:rPr lang="en-US" sz="1800" b="1" dirty="0">
                <a:solidFill>
                  <a:schemeClr val="dk1"/>
                </a:solidFill>
                <a:latin typeface="Times New Roman"/>
                <a:ea typeface="Times New Roman"/>
                <a:cs typeface="Times New Roman"/>
                <a:sym typeface="Times New Roman"/>
              </a:rPr>
              <a:t>Business scaling issues</a:t>
            </a:r>
            <a:endParaRPr sz="1800" b="1"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r>
              <a:rPr lang="en-US" sz="1800" dirty="0">
                <a:solidFill>
                  <a:schemeClr val="dk1"/>
                </a:solidFill>
                <a:latin typeface="Times New Roman"/>
                <a:ea typeface="Times New Roman"/>
                <a:cs typeface="Times New Roman"/>
                <a:sym typeface="Times New Roman"/>
              </a:rPr>
              <a:t>IAM, in some cases, limits with upscaling. If the business requires upscaling like in staff, technologies </a:t>
            </a:r>
            <a:r>
              <a:rPr lang="en-US" sz="1800" dirty="0" err="1">
                <a:solidFill>
                  <a:schemeClr val="dk1"/>
                </a:solidFill>
                <a:latin typeface="Times New Roman"/>
                <a:ea typeface="Times New Roman"/>
                <a:cs typeface="Times New Roman"/>
                <a:sym typeface="Times New Roman"/>
              </a:rPr>
              <a:t>etc</a:t>
            </a:r>
            <a:r>
              <a:rPr lang="en-US" sz="1800" dirty="0">
                <a:solidFill>
                  <a:schemeClr val="dk1"/>
                </a:solidFill>
                <a:latin typeface="Times New Roman"/>
                <a:ea typeface="Times New Roman"/>
                <a:cs typeface="Times New Roman"/>
                <a:sym typeface="Times New Roman"/>
              </a:rPr>
              <a:t> then this might be a problem.</a:t>
            </a:r>
            <a:endParaRPr sz="18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2"/>
              </a:buClr>
              <a:buSzPts val="1100"/>
              <a:buFont typeface="Arial"/>
              <a:buNone/>
            </a:pPr>
            <a:endParaRPr sz="18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SzPts val="1100"/>
              <a:buNone/>
            </a:pPr>
            <a:endParaRPr sz="1800" b="1" dirty="0">
              <a:solidFill>
                <a:schemeClr val="dk1"/>
              </a:solidFill>
              <a:latin typeface="Times New Roman"/>
              <a:ea typeface="Times New Roman"/>
              <a:cs typeface="Times New Roman"/>
              <a:sym typeface="Times New Roman"/>
            </a:endParaRPr>
          </a:p>
          <a:p>
            <a:pPr marL="0" marR="0" lvl="0" indent="0" algn="l" rtl="0">
              <a:lnSpc>
                <a:spcPct val="200000"/>
              </a:lnSpc>
              <a:spcBef>
                <a:spcPts val="0"/>
              </a:spcBef>
              <a:spcAft>
                <a:spcPts val="0"/>
              </a:spcAft>
              <a:buNone/>
            </a:pPr>
            <a:endParaRPr sz="1800" b="1" i="0" u="none" strike="noStrike" cap="none" dirty="0">
              <a:solidFill>
                <a:schemeClr val="dk1"/>
              </a:solidFill>
              <a:latin typeface="Times New Roman"/>
              <a:ea typeface="Times New Roman"/>
              <a:cs typeface="Times New Roman"/>
              <a:sym typeface="Times New Roman"/>
            </a:endParaRPr>
          </a:p>
          <a:p>
            <a:pPr marL="0" marR="0" lvl="0" indent="0" algn="l" rtl="0">
              <a:lnSpc>
                <a:spcPct val="200000"/>
              </a:lnSpc>
              <a:spcBef>
                <a:spcPts val="0"/>
              </a:spcBef>
              <a:spcAft>
                <a:spcPts val="0"/>
              </a:spcAft>
              <a:buNone/>
            </a:pPr>
            <a:endParaRPr sz="1800" b="1" i="0" u="none" strike="noStrike" cap="none" dirty="0">
              <a:solidFill>
                <a:schemeClr val="dk1"/>
              </a:solidFill>
              <a:latin typeface="Times New Roman"/>
              <a:ea typeface="Times New Roman"/>
              <a:cs typeface="Times New Roman"/>
              <a:sym typeface="Times New Roman"/>
            </a:endParaRPr>
          </a:p>
        </p:txBody>
      </p:sp>
      <p:pic>
        <p:nvPicPr>
          <p:cNvPr id="3" name="Recorded Sound">
            <a:hlinkClick r:id="" action="ppaction://media"/>
            <a:extLst>
              <a:ext uri="{FF2B5EF4-FFF2-40B4-BE49-F238E27FC236}">
                <a16:creationId xmlns:a16="http://schemas.microsoft.com/office/drawing/2014/main" id="{69F2BC30-7DEF-22D2-60D8-19E1B2853D54}"/>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315430" y="490655"/>
            <a:ext cx="406400" cy="406400"/>
          </a:xfrm>
          <a:prstGeom prst="rect">
            <a:avLst/>
          </a:prstGeom>
        </p:spPr>
      </p:pic>
      <p:pic>
        <p:nvPicPr>
          <p:cNvPr id="4" name="Recorded Sound">
            <a:hlinkClick r:id="" action="ppaction://media"/>
            <a:extLst>
              <a:ext uri="{FF2B5EF4-FFF2-40B4-BE49-F238E27FC236}">
                <a16:creationId xmlns:a16="http://schemas.microsoft.com/office/drawing/2014/main" id="{E5ABFEDF-07E6-389A-BFAE-99B9D6671BDA}"/>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11315430" y="2353437"/>
            <a:ext cx="406400" cy="406400"/>
          </a:xfrm>
          <a:prstGeom prst="rect">
            <a:avLst/>
          </a:prstGeom>
        </p:spPr>
      </p:pic>
      <p:pic>
        <p:nvPicPr>
          <p:cNvPr id="5" name="Recorded Sound">
            <a:hlinkClick r:id="" action="ppaction://media"/>
            <a:extLst>
              <a:ext uri="{FF2B5EF4-FFF2-40B4-BE49-F238E27FC236}">
                <a16:creationId xmlns:a16="http://schemas.microsoft.com/office/drawing/2014/main" id="{ADAB9083-DED2-59D7-182A-F3F2624A9AE6}"/>
              </a:ext>
            </a:extLst>
          </p:cNvPr>
          <p:cNvPicPr>
            <a:picLocks noChangeAspect="1"/>
          </p:cNvPicPr>
          <p:nvPr>
            <a:audioFile r:link="rId6"/>
            <p:extLst>
              <p:ext uri="{DAA4B4D4-6D71-4841-9C94-3DE7FCFB9230}">
                <p14:media xmlns:p14="http://schemas.microsoft.com/office/powerpoint/2010/main" r:embed="rId5"/>
              </p:ext>
            </p:extLst>
          </p:nvPr>
        </p:nvPicPr>
        <p:blipFill>
          <a:blip r:embed="rId9"/>
          <a:stretch>
            <a:fillRect/>
          </a:stretch>
        </p:blipFill>
        <p:spPr>
          <a:xfrm>
            <a:off x="11315430" y="5152790"/>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064"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3405" fill="hold"/>
                                        <p:tgtEl>
                                          <p:spTgt spid="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1566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3"/>
                </p:tgtEl>
              </p:cMediaNode>
            </p:audio>
            <p:audio>
              <p:cMediaNode vol="80000">
                <p:cTn id="16" fill="hold" display="0">
                  <p:stCondLst>
                    <p:cond delay="indefinite"/>
                  </p:stCondLst>
                  <p:endCondLst>
                    <p:cond evt="onStopAudio" delay="0">
                      <p:tgtEl>
                        <p:sldTgt/>
                      </p:tgtEl>
                    </p:cond>
                  </p:endCondLst>
                </p:cTn>
                <p:tgtEl>
                  <p:spTgt spid="4"/>
                </p:tgtEl>
              </p:cMediaNode>
            </p:audio>
            <p:audio>
              <p:cMediaNode vol="80000">
                <p:cTn id="17" fill="hold" display="0">
                  <p:stCondLst>
                    <p:cond delay="indefinite"/>
                  </p:stCondLst>
                  <p:endCondLst>
                    <p:cond evt="onStopAudio" delay="0">
                      <p:tgtEl>
                        <p:sldTgt/>
                      </p:tgtEl>
                    </p:cond>
                  </p:endCondLst>
                </p:cTn>
                <p:tgtEl>
                  <p:spTgt spid="5"/>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g18c2b227a45_0_13"/>
          <p:cNvSpPr txBox="1">
            <a:spLocks noGrp="1"/>
          </p:cNvSpPr>
          <p:nvPr>
            <p:ph type="title"/>
          </p:nvPr>
        </p:nvSpPr>
        <p:spPr>
          <a:xfrm>
            <a:off x="1673882" y="105341"/>
            <a:ext cx="10018713" cy="609599"/>
          </a:xfrm>
          <a:prstGeom prst="rect">
            <a:avLst/>
          </a:prstGeom>
          <a:noFill/>
          <a:ln>
            <a:noFill/>
          </a:ln>
        </p:spPr>
        <p:txBody>
          <a:bodyPr spcFirstLastPara="1" wrap="square" lIns="0" tIns="45700" rIns="0" bIns="45700" anchor="b" anchorCtr="0">
            <a:normAutofit/>
          </a:bodyPr>
          <a:lstStyle/>
          <a:p>
            <a:pPr marL="0" lvl="0" indent="0" algn="l" rtl="0">
              <a:lnSpc>
                <a:spcPct val="90000"/>
              </a:lnSpc>
              <a:spcBef>
                <a:spcPts val="0"/>
              </a:spcBef>
              <a:spcAft>
                <a:spcPts val="0"/>
              </a:spcAft>
              <a:buClr>
                <a:schemeClr val="dk1"/>
              </a:buClr>
              <a:buSzPts val="2800"/>
              <a:buFont typeface="Arial"/>
              <a:buNone/>
            </a:pPr>
            <a:r>
              <a:rPr lang="en-US" sz="2400" b="1" dirty="0">
                <a:latin typeface="Times New Roman" panose="02020603050405020304" pitchFamily="18" charset="0"/>
                <a:cs typeface="Times New Roman" panose="02020603050405020304" pitchFamily="18" charset="0"/>
              </a:rPr>
              <a:t>Cons</a:t>
            </a:r>
            <a:endParaRPr sz="2400" b="1" dirty="0">
              <a:latin typeface="Times New Roman" panose="02020603050405020304" pitchFamily="18" charset="0"/>
              <a:cs typeface="Times New Roman" panose="02020603050405020304" pitchFamily="18" charset="0"/>
            </a:endParaRPr>
          </a:p>
        </p:txBody>
      </p:sp>
      <p:sp>
        <p:nvSpPr>
          <p:cNvPr id="251" name="Google Shape;251;g18c2b227a45_0_13"/>
          <p:cNvSpPr txBox="1"/>
          <p:nvPr/>
        </p:nvSpPr>
        <p:spPr>
          <a:xfrm>
            <a:off x="1345994" y="899597"/>
            <a:ext cx="9225900" cy="6721800"/>
          </a:xfrm>
          <a:prstGeom prst="rect">
            <a:avLst/>
          </a:prstGeom>
          <a:noFill/>
          <a:ln>
            <a:noFill/>
          </a:ln>
        </p:spPr>
        <p:txBody>
          <a:bodyPr spcFirstLastPara="1" wrap="square" lIns="91425" tIns="45700" rIns="91425" bIns="45700" anchor="t" anchorCtr="0">
            <a:spAutoFit/>
          </a:bodyPr>
          <a:lstStyle/>
          <a:p>
            <a:pPr marL="0" lvl="0" indent="0" algn="l" rtl="0">
              <a:lnSpc>
                <a:spcPct val="115000"/>
              </a:lnSpc>
              <a:spcBef>
                <a:spcPts val="0"/>
              </a:spcBef>
              <a:spcAft>
                <a:spcPts val="0"/>
              </a:spcAft>
              <a:buSzPts val="1100"/>
              <a:buNone/>
            </a:pPr>
            <a:endParaRPr sz="1800" b="1" dirty="0">
              <a:solidFill>
                <a:schemeClr val="dk1"/>
              </a:solidFill>
              <a:latin typeface="Times New Roman"/>
              <a:ea typeface="Times New Roman"/>
              <a:cs typeface="Times New Roman"/>
              <a:sym typeface="Times New Roman"/>
            </a:endParaRPr>
          </a:p>
          <a:p>
            <a:pPr marL="457200" lvl="0" indent="-355600" algn="l" rtl="0">
              <a:lnSpc>
                <a:spcPct val="115000"/>
              </a:lnSpc>
              <a:spcBef>
                <a:spcPts val="0"/>
              </a:spcBef>
              <a:spcAft>
                <a:spcPts val="0"/>
              </a:spcAft>
              <a:buClr>
                <a:schemeClr val="dk1"/>
              </a:buClr>
              <a:buSzPts val="2000"/>
              <a:buFont typeface="Times New Roman"/>
              <a:buChar char="●"/>
            </a:pPr>
            <a:r>
              <a:rPr lang="en-US" sz="2000" b="1" dirty="0">
                <a:solidFill>
                  <a:schemeClr val="dk1"/>
                </a:solidFill>
                <a:latin typeface="Times New Roman"/>
                <a:ea typeface="Times New Roman"/>
                <a:cs typeface="Times New Roman"/>
                <a:sym typeface="Times New Roman"/>
              </a:rPr>
              <a:t>Incorrect definition of roles</a:t>
            </a:r>
            <a:endParaRPr sz="2000" b="1"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r>
              <a:rPr lang="en-US" sz="1800" dirty="0">
                <a:solidFill>
                  <a:schemeClr val="dk1"/>
                </a:solidFill>
                <a:latin typeface="Times New Roman"/>
                <a:ea typeface="Times New Roman"/>
                <a:cs typeface="Times New Roman"/>
                <a:sym typeface="Times New Roman"/>
              </a:rPr>
              <a:t>When businesses have no clear idea of what type of users can access what type of data (</a:t>
            </a:r>
            <a:r>
              <a:rPr lang="en-US" sz="1800" dirty="0" err="1">
                <a:solidFill>
                  <a:schemeClr val="dk1"/>
                </a:solidFill>
                <a:latin typeface="Times New Roman"/>
                <a:ea typeface="Times New Roman"/>
                <a:cs typeface="Times New Roman"/>
                <a:sym typeface="Times New Roman"/>
              </a:rPr>
              <a:t>i.e</a:t>
            </a:r>
            <a:r>
              <a:rPr lang="en-US" sz="1800" dirty="0">
                <a:solidFill>
                  <a:schemeClr val="dk1"/>
                </a:solidFill>
                <a:latin typeface="Times New Roman"/>
                <a:ea typeface="Times New Roman"/>
                <a:cs typeface="Times New Roman"/>
                <a:sym typeface="Times New Roman"/>
              </a:rPr>
              <a:t> management of role-based access control RBAC), they often end up giving unwanted access to the users.</a:t>
            </a:r>
            <a:endParaRPr sz="1800"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endParaRPr sz="1800" b="1" dirty="0">
              <a:solidFill>
                <a:schemeClr val="dk1"/>
              </a:solidFill>
              <a:latin typeface="Times New Roman"/>
              <a:ea typeface="Times New Roman"/>
              <a:cs typeface="Times New Roman"/>
              <a:sym typeface="Times New Roman"/>
            </a:endParaRPr>
          </a:p>
          <a:p>
            <a:pPr marL="457200" lvl="0" indent="-355600" algn="l" rtl="0">
              <a:lnSpc>
                <a:spcPct val="115000"/>
              </a:lnSpc>
              <a:spcBef>
                <a:spcPts val="0"/>
              </a:spcBef>
              <a:spcAft>
                <a:spcPts val="0"/>
              </a:spcAft>
              <a:buClr>
                <a:schemeClr val="dk1"/>
              </a:buClr>
              <a:buSzPts val="2000"/>
              <a:buFont typeface="Times New Roman"/>
              <a:buChar char="●"/>
            </a:pPr>
            <a:r>
              <a:rPr lang="en-US" sz="2000" b="1" dirty="0">
                <a:solidFill>
                  <a:schemeClr val="dk1"/>
                </a:solidFill>
                <a:latin typeface="Times New Roman"/>
                <a:ea typeface="Times New Roman"/>
                <a:cs typeface="Times New Roman"/>
                <a:sym typeface="Times New Roman"/>
              </a:rPr>
              <a:t>Offboarding of the employees </a:t>
            </a:r>
            <a:endParaRPr sz="2000" b="1"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r>
              <a:rPr lang="en-US" sz="1800" dirty="0">
                <a:solidFill>
                  <a:schemeClr val="dk1"/>
                </a:solidFill>
                <a:latin typeface="Times New Roman"/>
                <a:ea typeface="Times New Roman"/>
                <a:cs typeface="Times New Roman"/>
                <a:sym typeface="Times New Roman"/>
              </a:rPr>
              <a:t>When the IAM is not properly secured and has loose ends, then the employees who have left the company might still have access to some data giving them chance for malicious activities.</a:t>
            </a:r>
            <a:endParaRPr sz="1800" dirty="0">
              <a:solidFill>
                <a:schemeClr val="dk1"/>
              </a:solidFill>
              <a:latin typeface="Times New Roman"/>
              <a:ea typeface="Times New Roman"/>
              <a:cs typeface="Times New Roman"/>
              <a:sym typeface="Times New Roman"/>
            </a:endParaRPr>
          </a:p>
          <a:p>
            <a:pPr marL="914400" lvl="0" indent="0" algn="l" rtl="0">
              <a:lnSpc>
                <a:spcPct val="115000"/>
              </a:lnSpc>
              <a:spcBef>
                <a:spcPts val="0"/>
              </a:spcBef>
              <a:spcAft>
                <a:spcPts val="0"/>
              </a:spcAft>
              <a:buNone/>
            </a:pPr>
            <a:endParaRPr sz="1800" dirty="0">
              <a:solidFill>
                <a:schemeClr val="dk1"/>
              </a:solidFill>
              <a:latin typeface="Times New Roman"/>
              <a:ea typeface="Times New Roman"/>
              <a:cs typeface="Times New Roman"/>
              <a:sym typeface="Times New Roman"/>
            </a:endParaRPr>
          </a:p>
          <a:p>
            <a:pPr marL="457200" lvl="0" indent="-355600" algn="l" rtl="0">
              <a:lnSpc>
                <a:spcPct val="115000"/>
              </a:lnSpc>
              <a:spcBef>
                <a:spcPts val="0"/>
              </a:spcBef>
              <a:spcAft>
                <a:spcPts val="0"/>
              </a:spcAft>
              <a:buClr>
                <a:schemeClr val="dk1"/>
              </a:buClr>
              <a:buSzPts val="2000"/>
              <a:buFont typeface="Times New Roman"/>
              <a:buChar char="●"/>
            </a:pPr>
            <a:r>
              <a:rPr lang="en-US" sz="2000" b="1" dirty="0">
                <a:solidFill>
                  <a:schemeClr val="dk1"/>
                </a:solidFill>
                <a:latin typeface="Times New Roman"/>
                <a:ea typeface="Times New Roman"/>
                <a:cs typeface="Times New Roman"/>
                <a:sym typeface="Times New Roman"/>
              </a:rPr>
              <a:t>Improper password security </a:t>
            </a:r>
            <a:endParaRPr sz="2000" b="1" dirty="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r>
              <a:rPr lang="en-US" sz="1800" dirty="0">
                <a:solidFill>
                  <a:schemeClr val="dk1"/>
                </a:solidFill>
                <a:latin typeface="Times New Roman"/>
                <a:ea typeface="Times New Roman"/>
                <a:cs typeface="Times New Roman"/>
                <a:sym typeface="Times New Roman"/>
              </a:rPr>
              <a:t>This is of been neglected by many companies. According to the survey conducted by Verizon, 61% of data breach is due to compromised credentials.</a:t>
            </a:r>
            <a:endParaRPr sz="18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SzPts val="1100"/>
              <a:buNone/>
            </a:pPr>
            <a:endParaRPr sz="1800" b="1"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SzPts val="1100"/>
              <a:buNone/>
            </a:pPr>
            <a:endParaRPr sz="1800" b="1"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SzPts val="1100"/>
              <a:buNone/>
            </a:pPr>
            <a:endParaRPr sz="1800" b="1"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SzPts val="1100"/>
              <a:buNone/>
            </a:pPr>
            <a:endParaRPr sz="1800" b="1" dirty="0">
              <a:solidFill>
                <a:schemeClr val="dk1"/>
              </a:solidFill>
              <a:latin typeface="Times New Roman"/>
              <a:ea typeface="Times New Roman"/>
              <a:cs typeface="Times New Roman"/>
              <a:sym typeface="Times New Roman"/>
            </a:endParaRPr>
          </a:p>
          <a:p>
            <a:pPr marL="0" marR="0" lvl="0" indent="0" algn="l" rtl="0">
              <a:lnSpc>
                <a:spcPct val="200000"/>
              </a:lnSpc>
              <a:spcBef>
                <a:spcPts val="0"/>
              </a:spcBef>
              <a:spcAft>
                <a:spcPts val="0"/>
              </a:spcAft>
              <a:buNone/>
            </a:pPr>
            <a:endParaRPr sz="1800" b="1" i="0" u="none" strike="noStrike" cap="none" dirty="0">
              <a:solidFill>
                <a:schemeClr val="dk1"/>
              </a:solidFill>
              <a:latin typeface="Times New Roman"/>
              <a:ea typeface="Times New Roman"/>
              <a:cs typeface="Times New Roman"/>
              <a:sym typeface="Times New Roman"/>
            </a:endParaRPr>
          </a:p>
          <a:p>
            <a:pPr marL="0" marR="0" lvl="0" indent="0" algn="l" rtl="0">
              <a:lnSpc>
                <a:spcPct val="200000"/>
              </a:lnSpc>
              <a:spcBef>
                <a:spcPts val="0"/>
              </a:spcBef>
              <a:spcAft>
                <a:spcPts val="0"/>
              </a:spcAft>
              <a:buNone/>
            </a:pPr>
            <a:endParaRPr sz="1800" b="1" i="0" u="none" strike="noStrike" cap="none" dirty="0">
              <a:solidFill>
                <a:schemeClr val="dk1"/>
              </a:solidFill>
              <a:latin typeface="Times New Roman"/>
              <a:ea typeface="Times New Roman"/>
              <a:cs typeface="Times New Roman"/>
              <a:sym typeface="Times New Roman"/>
            </a:endParaRPr>
          </a:p>
        </p:txBody>
      </p:sp>
      <p:pic>
        <p:nvPicPr>
          <p:cNvPr id="2" name="Recorded Sound">
            <a:hlinkClick r:id="" action="ppaction://media"/>
            <a:extLst>
              <a:ext uri="{FF2B5EF4-FFF2-40B4-BE49-F238E27FC236}">
                <a16:creationId xmlns:a16="http://schemas.microsoft.com/office/drawing/2014/main" id="{4E76D8FB-A7A9-D4AA-E76A-7F1D1F597DCE}"/>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145902" y="511740"/>
            <a:ext cx="406400" cy="406400"/>
          </a:xfrm>
          <a:prstGeom prst="rect">
            <a:avLst/>
          </a:prstGeom>
        </p:spPr>
      </p:pic>
      <p:pic>
        <p:nvPicPr>
          <p:cNvPr id="4" name="Recorded Sound">
            <a:hlinkClick r:id="" action="ppaction://media"/>
            <a:extLst>
              <a:ext uri="{FF2B5EF4-FFF2-40B4-BE49-F238E27FC236}">
                <a16:creationId xmlns:a16="http://schemas.microsoft.com/office/drawing/2014/main" id="{6497B41B-2E72-F3DD-275E-EC54EAC685A8}"/>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11145902" y="2662622"/>
            <a:ext cx="406400" cy="406400"/>
          </a:xfrm>
          <a:prstGeom prst="rect">
            <a:avLst/>
          </a:prstGeom>
        </p:spPr>
      </p:pic>
      <p:pic>
        <p:nvPicPr>
          <p:cNvPr id="5" name="Recorded Sound">
            <a:hlinkClick r:id="" action="ppaction://media"/>
            <a:extLst>
              <a:ext uri="{FF2B5EF4-FFF2-40B4-BE49-F238E27FC236}">
                <a16:creationId xmlns:a16="http://schemas.microsoft.com/office/drawing/2014/main" id="{A651A326-D7B3-331F-9F44-60634864D1DE}"/>
              </a:ext>
            </a:extLst>
          </p:cNvPr>
          <p:cNvPicPr>
            <a:picLocks noChangeAspect="1"/>
          </p:cNvPicPr>
          <p:nvPr>
            <a:audioFile r:link="rId6"/>
            <p:extLst>
              <p:ext uri="{DAA4B4D4-6D71-4841-9C94-3DE7FCFB9230}">
                <p14:media xmlns:p14="http://schemas.microsoft.com/office/powerpoint/2010/main" r:embed="rId5"/>
              </p:ext>
            </p:extLst>
          </p:nvPr>
        </p:nvPicPr>
        <p:blipFill>
          <a:blip r:embed="rId9"/>
          <a:stretch>
            <a:fillRect/>
          </a:stretch>
        </p:blipFill>
        <p:spPr>
          <a:xfrm>
            <a:off x="11349102" y="4813505"/>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424"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6589" fill="hold"/>
                                        <p:tgtEl>
                                          <p:spTgt spid="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2680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2"/>
                </p:tgtEl>
              </p:cMediaNode>
            </p:audio>
            <p:audio>
              <p:cMediaNode vol="80000">
                <p:cTn id="16" fill="hold" display="0">
                  <p:stCondLst>
                    <p:cond delay="indefinite"/>
                  </p:stCondLst>
                  <p:endCondLst>
                    <p:cond evt="onStopAudio" delay="0">
                      <p:tgtEl>
                        <p:sldTgt/>
                      </p:tgtEl>
                    </p:cond>
                  </p:endCondLst>
                </p:cTn>
                <p:tgtEl>
                  <p:spTgt spid="4"/>
                </p:tgtEl>
              </p:cMediaNode>
            </p:audio>
            <p:audio>
              <p:cMediaNode vol="80000">
                <p:cTn id="17" fill="hold" display="0">
                  <p:stCondLst>
                    <p:cond delay="indefinite"/>
                  </p:stCondLst>
                  <p:endCondLst>
                    <p:cond evt="onStopAudio" delay="0">
                      <p:tgtEl>
                        <p:sldTgt/>
                      </p:tgtEl>
                    </p:cond>
                  </p:endCondLst>
                </p:cTn>
                <p:tgtEl>
                  <p:spTgt spid="5"/>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g18c2b227a45_1_0"/>
          <p:cNvSpPr txBox="1">
            <a:spLocks noGrp="1"/>
          </p:cNvSpPr>
          <p:nvPr>
            <p:ph type="title"/>
          </p:nvPr>
        </p:nvSpPr>
        <p:spPr>
          <a:xfrm>
            <a:off x="1595823" y="579244"/>
            <a:ext cx="10018713" cy="431799"/>
          </a:xfrm>
          <a:prstGeom prst="rect">
            <a:avLst/>
          </a:prstGeom>
        </p:spPr>
        <p:txBody>
          <a:bodyPr spcFirstLastPara="1" wrap="square" lIns="0" tIns="45700" rIns="0" bIns="45700" anchor="b" anchorCtr="0">
            <a:noAutofit/>
          </a:bodyPr>
          <a:lstStyle/>
          <a:p>
            <a:pPr marL="0" lvl="0" indent="0" algn="l" rtl="0">
              <a:spcBef>
                <a:spcPts val="0"/>
              </a:spcBef>
              <a:spcAft>
                <a:spcPts val="0"/>
              </a:spcAft>
              <a:buNone/>
            </a:pPr>
            <a:r>
              <a:rPr lang="en-US" sz="2400" b="1" dirty="0">
                <a:latin typeface="Times New Roman" panose="02020603050405020304" pitchFamily="18" charset="0"/>
                <a:cs typeface="Times New Roman" panose="02020603050405020304" pitchFamily="18" charset="0"/>
              </a:rPr>
              <a:t>Cons</a:t>
            </a:r>
            <a:endParaRPr sz="2400" b="1" dirty="0">
              <a:latin typeface="Times New Roman" panose="02020603050405020304" pitchFamily="18" charset="0"/>
              <a:cs typeface="Times New Roman" panose="02020603050405020304" pitchFamily="18" charset="0"/>
            </a:endParaRPr>
          </a:p>
        </p:txBody>
      </p:sp>
      <p:sp>
        <p:nvSpPr>
          <p:cNvPr id="258" name="Google Shape;258;g18c2b227a45_1_0"/>
          <p:cNvSpPr txBox="1"/>
          <p:nvPr/>
        </p:nvSpPr>
        <p:spPr>
          <a:xfrm>
            <a:off x="1371336" y="1510512"/>
            <a:ext cx="10243200" cy="4464269"/>
          </a:xfrm>
          <a:prstGeom prst="rect">
            <a:avLst/>
          </a:prstGeom>
          <a:noFill/>
          <a:ln>
            <a:noFill/>
          </a:ln>
        </p:spPr>
        <p:txBody>
          <a:bodyPr spcFirstLastPara="1" wrap="square" lIns="91425" tIns="91425" rIns="91425" bIns="91425" anchor="t" anchorCtr="0">
            <a:spAutoFit/>
          </a:bodyPr>
          <a:lstStyle/>
          <a:p>
            <a:pPr marL="457200" lvl="0" indent="-342900" algn="l" rtl="0">
              <a:lnSpc>
                <a:spcPct val="200000"/>
              </a:lnSpc>
              <a:spcBef>
                <a:spcPts val="0"/>
              </a:spcBef>
              <a:spcAft>
                <a:spcPts val="0"/>
              </a:spcAft>
              <a:buClr>
                <a:schemeClr val="dk1"/>
              </a:buClr>
              <a:buSzPts val="1800"/>
              <a:buFont typeface="Times New Roman"/>
              <a:buChar char="●"/>
            </a:pPr>
            <a:r>
              <a:rPr lang="en-US" sz="1800" b="1" dirty="0">
                <a:solidFill>
                  <a:schemeClr val="dk1"/>
                </a:solidFill>
                <a:latin typeface="Times New Roman"/>
                <a:ea typeface="Times New Roman"/>
                <a:cs typeface="Times New Roman"/>
                <a:sym typeface="Times New Roman"/>
              </a:rPr>
              <a:t>Built-in cloud IAM:</a:t>
            </a:r>
            <a:endParaRPr sz="1800" b="1" dirty="0">
              <a:solidFill>
                <a:schemeClr val="dk1"/>
              </a:solidFill>
              <a:latin typeface="Times New Roman"/>
              <a:ea typeface="Times New Roman"/>
              <a:cs typeface="Times New Roman"/>
              <a:sym typeface="Times New Roman"/>
            </a:endParaRPr>
          </a:p>
          <a:p>
            <a:pPr marL="457200" lvl="0" indent="0" algn="l" rtl="0">
              <a:lnSpc>
                <a:spcPct val="200000"/>
              </a:lnSpc>
              <a:spcBef>
                <a:spcPts val="0"/>
              </a:spcBef>
              <a:spcAft>
                <a:spcPts val="0"/>
              </a:spcAft>
              <a:buNone/>
            </a:pPr>
            <a:r>
              <a:rPr lang="en-US" sz="1800" dirty="0">
                <a:solidFill>
                  <a:schemeClr val="dk1"/>
                </a:solidFill>
                <a:latin typeface="Times New Roman"/>
                <a:ea typeface="Times New Roman"/>
                <a:cs typeface="Times New Roman"/>
                <a:sym typeface="Times New Roman"/>
              </a:rPr>
              <a:t>When the business operates on various cloud platforms and even on-premise applications then there would be difficult for the IT team to manage different IAM products.</a:t>
            </a:r>
            <a:endParaRPr sz="1800" dirty="0">
              <a:solidFill>
                <a:schemeClr val="dk1"/>
              </a:solidFill>
              <a:latin typeface="Times New Roman"/>
              <a:ea typeface="Times New Roman"/>
              <a:cs typeface="Times New Roman"/>
              <a:sym typeface="Times New Roman"/>
            </a:endParaRPr>
          </a:p>
          <a:p>
            <a:pPr marL="457200" lvl="0" indent="-342900" algn="l" rtl="0">
              <a:lnSpc>
                <a:spcPct val="200000"/>
              </a:lnSpc>
              <a:spcBef>
                <a:spcPts val="0"/>
              </a:spcBef>
              <a:spcAft>
                <a:spcPts val="0"/>
              </a:spcAft>
              <a:buClr>
                <a:schemeClr val="dk1"/>
              </a:buClr>
              <a:buSzPts val="1800"/>
              <a:buFont typeface="Times New Roman"/>
              <a:buChar char="●"/>
            </a:pPr>
            <a:r>
              <a:rPr lang="en-US" sz="1800" b="1" dirty="0">
                <a:solidFill>
                  <a:schemeClr val="dk1"/>
                </a:solidFill>
                <a:latin typeface="Times New Roman"/>
                <a:ea typeface="Times New Roman"/>
                <a:cs typeface="Times New Roman"/>
                <a:sym typeface="Times New Roman"/>
              </a:rPr>
              <a:t> Time-consuming:   </a:t>
            </a:r>
            <a:r>
              <a:rPr lang="en-US" sz="1800" dirty="0">
                <a:solidFill>
                  <a:schemeClr val="dk1"/>
                </a:solidFill>
                <a:latin typeface="Times New Roman"/>
                <a:ea typeface="Times New Roman"/>
                <a:cs typeface="Times New Roman"/>
                <a:sym typeface="Times New Roman"/>
              </a:rPr>
              <a:t> </a:t>
            </a:r>
            <a:endParaRPr sz="1800" dirty="0">
              <a:solidFill>
                <a:schemeClr val="dk1"/>
              </a:solidFill>
              <a:latin typeface="Times New Roman"/>
              <a:ea typeface="Times New Roman"/>
              <a:cs typeface="Times New Roman"/>
              <a:sym typeface="Times New Roman"/>
            </a:endParaRPr>
          </a:p>
          <a:p>
            <a:pPr marL="457200" lvl="0" indent="0" algn="l" rtl="0">
              <a:lnSpc>
                <a:spcPct val="200000"/>
              </a:lnSpc>
              <a:spcBef>
                <a:spcPts val="0"/>
              </a:spcBef>
              <a:spcAft>
                <a:spcPts val="0"/>
              </a:spcAft>
              <a:buNone/>
            </a:pPr>
            <a:r>
              <a:rPr lang="en-US" sz="1800" dirty="0">
                <a:solidFill>
                  <a:schemeClr val="dk1"/>
                </a:solidFill>
                <a:latin typeface="Times New Roman"/>
                <a:ea typeface="Times New Roman"/>
                <a:cs typeface="Times New Roman"/>
                <a:sym typeface="Times New Roman"/>
              </a:rPr>
              <a:t>Implementing two-factor authentication requires users to verify their identity twice which takes more time than a single authentication. </a:t>
            </a:r>
            <a:endParaRPr sz="1800" dirty="0">
              <a:solidFill>
                <a:schemeClr val="dk1"/>
              </a:solidFill>
              <a:latin typeface="Times New Roman"/>
              <a:ea typeface="Times New Roman"/>
              <a:cs typeface="Times New Roman"/>
              <a:sym typeface="Times New Roman"/>
            </a:endParaRPr>
          </a:p>
          <a:p>
            <a:pPr marL="914400" lvl="0" indent="0" algn="l" rtl="0">
              <a:lnSpc>
                <a:spcPct val="115000"/>
              </a:lnSpc>
              <a:spcBef>
                <a:spcPts val="0"/>
              </a:spcBef>
              <a:spcAft>
                <a:spcPts val="0"/>
              </a:spcAft>
              <a:buNone/>
            </a:pPr>
            <a:endParaRPr sz="18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sz="1800" b="1"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sz="1800" b="1" dirty="0">
              <a:solidFill>
                <a:schemeClr val="dk1"/>
              </a:solidFill>
              <a:latin typeface="Times New Roman"/>
              <a:ea typeface="Times New Roman"/>
              <a:cs typeface="Times New Roman"/>
              <a:sym typeface="Times New Roman"/>
            </a:endParaRPr>
          </a:p>
        </p:txBody>
      </p:sp>
      <p:pic>
        <p:nvPicPr>
          <p:cNvPr id="2" name="Recorded Sound">
            <a:hlinkClick r:id="" action="ppaction://media"/>
            <a:extLst>
              <a:ext uri="{FF2B5EF4-FFF2-40B4-BE49-F238E27FC236}">
                <a16:creationId xmlns:a16="http://schemas.microsoft.com/office/drawing/2014/main" id="{E3938DA1-7A77-2B45-95EF-A374EC4A8A9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26242" y="1011043"/>
            <a:ext cx="406400" cy="406400"/>
          </a:xfrm>
          <a:prstGeom prst="rect">
            <a:avLst/>
          </a:prstGeom>
        </p:spPr>
      </p:pic>
      <p:pic>
        <p:nvPicPr>
          <p:cNvPr id="3" name="Recorded Sound">
            <a:hlinkClick r:id="" action="ppaction://media"/>
            <a:extLst>
              <a:ext uri="{FF2B5EF4-FFF2-40B4-BE49-F238E27FC236}">
                <a16:creationId xmlns:a16="http://schemas.microsoft.com/office/drawing/2014/main" id="{FEA3552D-1E5F-151B-7A9C-775B037BD32B}"/>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614536" y="2652891"/>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272"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512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2"/>
                </p:tgtEl>
              </p:cMediaNode>
            </p:audio>
            <p:audio>
              <p:cMediaNode vol="80000">
                <p:cTn id="12" fill="hold" display="0">
                  <p:stCondLst>
                    <p:cond delay="indefinite"/>
                  </p:stCondLst>
                  <p:endCondLst>
                    <p:cond evt="onStopAudio" delay="0">
                      <p:tgtEl>
                        <p:sldTgt/>
                      </p:tgtEl>
                    </p:cond>
                  </p:endCondLst>
                </p:cTn>
                <p:tgtEl>
                  <p:spTgt spid="3"/>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g18c2b227a45_4_54"/>
          <p:cNvSpPr txBox="1">
            <a:spLocks noGrp="1"/>
          </p:cNvSpPr>
          <p:nvPr>
            <p:ph type="title"/>
          </p:nvPr>
        </p:nvSpPr>
        <p:spPr>
          <a:xfrm>
            <a:off x="1630626" y="2544336"/>
            <a:ext cx="8930747" cy="2110382"/>
          </a:xfrm>
          <a:prstGeom prst="rect">
            <a:avLst/>
          </a:prstGeom>
          <a:noFill/>
          <a:ln>
            <a:noFill/>
          </a:ln>
        </p:spPr>
        <p:txBody>
          <a:bodyPr spcFirstLastPara="1" wrap="square" lIns="0" tIns="45700" rIns="0" bIns="45700" anchor="ctr" anchorCtr="0">
            <a:normAutofit/>
          </a:bodyPr>
          <a:lstStyle/>
          <a:p>
            <a:pPr marL="0" lvl="0" indent="0" algn="l" rtl="0">
              <a:lnSpc>
                <a:spcPct val="90000"/>
              </a:lnSpc>
              <a:spcBef>
                <a:spcPts val="0"/>
              </a:spcBef>
              <a:spcAft>
                <a:spcPts val="0"/>
              </a:spcAft>
              <a:buClr>
                <a:schemeClr val="lt1"/>
              </a:buClr>
              <a:buSzPts val="4400"/>
              <a:buFont typeface="Arial"/>
              <a:buNone/>
            </a:pPr>
            <a:r>
              <a:rPr lang="en-US" dirty="0">
                <a:latin typeface="Times New Roman" panose="02020603050405020304" pitchFamily="18" charset="0"/>
                <a:cs typeface="Times New Roman" panose="02020603050405020304" pitchFamily="18" charset="0"/>
              </a:rPr>
              <a:t>RESOLUTIONS</a:t>
            </a:r>
            <a:endParaRPr dirty="0">
              <a:latin typeface="Times New Roman" panose="02020603050405020304" pitchFamily="18" charset="0"/>
              <a:cs typeface="Times New Roman" panose="02020603050405020304" pitchFamily="18" charset="0"/>
            </a:endParaRPr>
          </a:p>
        </p:txBody>
      </p:sp>
      <p:sp>
        <p:nvSpPr>
          <p:cNvPr id="264" name="Google Shape;264;g18c2b227a45_4_54"/>
          <p:cNvSpPr txBox="1">
            <a:spLocks noGrp="1"/>
          </p:cNvSpPr>
          <p:nvPr>
            <p:ph type="body" idx="1"/>
          </p:nvPr>
        </p:nvSpPr>
        <p:spPr>
          <a:prstGeom prst="rect">
            <a:avLst/>
          </a:prstGeom>
          <a:noFill/>
          <a:ln>
            <a:noFill/>
          </a:ln>
        </p:spPr>
        <p:txBody>
          <a:bodyPr spcFirstLastPara="1" wrap="square" lIns="0" tIns="45700" rIns="0" bIns="45700" anchor="t" anchorCtr="0">
            <a:normAutofit/>
          </a:bodyPr>
          <a:lstStyle/>
          <a:p>
            <a:pPr marL="0" lvl="0" indent="0" algn="r" rtl="0">
              <a:lnSpc>
                <a:spcPct val="90000"/>
              </a:lnSpc>
              <a:spcBef>
                <a:spcPts val="0"/>
              </a:spcBef>
              <a:spcAft>
                <a:spcPts val="0"/>
              </a:spcAft>
              <a:buClr>
                <a:schemeClr val="lt1"/>
              </a:buClr>
              <a:buSzPts val="1600"/>
              <a:buNone/>
            </a:pPr>
            <a:r>
              <a:rPr lang="en-US" dirty="0"/>
              <a:t>Viharika Deverapally</a:t>
            </a:r>
            <a:endParaRPr dirty="0"/>
          </a:p>
        </p:txBody>
      </p:sp>
      <p:pic>
        <p:nvPicPr>
          <p:cNvPr id="2" name="Recorded Sound">
            <a:hlinkClick r:id="" action="ppaction://media"/>
            <a:extLst>
              <a:ext uri="{FF2B5EF4-FFF2-40B4-BE49-F238E27FC236}">
                <a16:creationId xmlns:a16="http://schemas.microsoft.com/office/drawing/2014/main" id="{F3838E72-4DAD-2142-DFB6-B103D60F111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3371" y="286658"/>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7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70" name="Google Shape;270;p13"/>
          <p:cNvSpPr txBox="1">
            <a:spLocks noGrp="1"/>
          </p:cNvSpPr>
          <p:nvPr>
            <p:ph type="body" idx="1"/>
          </p:nvPr>
        </p:nvSpPr>
        <p:spPr>
          <a:xfrm>
            <a:off x="1862252" y="198669"/>
            <a:ext cx="10214517" cy="3066832"/>
          </a:xfrm>
          <a:prstGeom prst="rect">
            <a:avLst/>
          </a:prstGeom>
          <a:noFill/>
          <a:ln>
            <a:noFill/>
          </a:ln>
        </p:spPr>
        <p:txBody>
          <a:bodyPr spcFirstLastPara="1" wrap="square" lIns="0" tIns="45700" rIns="0" bIns="45700" anchor="t" anchorCtr="0">
            <a:noAutofit/>
          </a:bodyPr>
          <a:lstStyle/>
          <a:p>
            <a:pPr marL="285750" indent="-285750">
              <a:lnSpc>
                <a:spcPct val="200000"/>
              </a:lnSpc>
              <a:spcBef>
                <a:spcPts val="0"/>
              </a:spcBef>
              <a:buClr>
                <a:schemeClr val="dk2"/>
              </a:buClr>
              <a:buFont typeface="Arial" panose="020B0604020202020204" pitchFamily="34" charset="0"/>
              <a:buChar char="•"/>
            </a:pPr>
            <a:r>
              <a:rPr lang="en-US" sz="1800" dirty="0">
                <a:solidFill>
                  <a:schemeClr val="dk2"/>
                </a:solidFill>
                <a:latin typeface="Times New Roman"/>
                <a:cs typeface="Times New Roman"/>
              </a:rPr>
              <a:t>Due to its multi-tenancy nature and delegation of environment management to third parties, security risks and vulnerabilities are this technology's key issues.</a:t>
            </a:r>
          </a:p>
          <a:p>
            <a:pPr marL="285750" indent="-285750">
              <a:lnSpc>
                <a:spcPct val="200000"/>
              </a:lnSpc>
              <a:spcBef>
                <a:spcPts val="0"/>
              </a:spcBef>
              <a:buClr>
                <a:schemeClr val="dk2"/>
              </a:buClr>
              <a:buFont typeface="Arial" panose="020B0604020202020204" pitchFamily="34" charset="0"/>
              <a:buChar char="•"/>
            </a:pPr>
            <a:r>
              <a:rPr lang="en-US" sz="1800" dirty="0">
                <a:solidFill>
                  <a:schemeClr val="dk2"/>
                </a:solidFill>
                <a:latin typeface="Times New Roman"/>
                <a:cs typeface="Times New Roman"/>
              </a:rPr>
              <a:t>The primary goal of this policy is to ensure that every identity has access to, and enough access in the right context (applications, databases, networks, etc.) Also, to ensure that companies maintain role-based access control policies by following the compliance and security standards that are followed by our organization.</a:t>
            </a:r>
          </a:p>
          <a:p>
            <a:pPr marL="285750" indent="-285750">
              <a:lnSpc>
                <a:spcPct val="200000"/>
              </a:lnSpc>
              <a:spcBef>
                <a:spcPts val="0"/>
              </a:spcBef>
              <a:buClr>
                <a:schemeClr val="dk2"/>
              </a:buClr>
              <a:buFont typeface="Arial" panose="020B0604020202020204" pitchFamily="34" charset="0"/>
              <a:buChar char="•"/>
            </a:pPr>
            <a:r>
              <a:rPr lang="en-US" sz="1800" dirty="0">
                <a:solidFill>
                  <a:schemeClr val="dk2"/>
                </a:solidFill>
                <a:latin typeface="Times New Roman"/>
                <a:cs typeface="Times New Roman"/>
              </a:rPr>
              <a:t>Automating access authorization and identity access management systems allows businesses to operate more efficiently. The policy of an IAM defines the controls that allow that automation.</a:t>
            </a:r>
          </a:p>
          <a:p>
            <a:pPr marL="285750" indent="-285750">
              <a:lnSpc>
                <a:spcPct val="200000"/>
              </a:lnSpc>
              <a:spcBef>
                <a:spcPts val="0"/>
              </a:spcBef>
              <a:buClr>
                <a:schemeClr val="dk2"/>
              </a:buClr>
              <a:buFont typeface="Arial" panose="020B0604020202020204" pitchFamily="34" charset="0"/>
              <a:buChar char="•"/>
            </a:pPr>
            <a:r>
              <a:rPr lang="en-US" sz="1800" dirty="0">
                <a:solidFill>
                  <a:schemeClr val="dk2"/>
                </a:solidFill>
                <a:latin typeface="Times New Roman"/>
                <a:cs typeface="Times New Roman"/>
              </a:rPr>
              <a:t>Failure to comply with the access authorization and identity management Standards may harm individuals and organizations. The unauthorized usage of data constitutes a violation of our policy and may subject the User to disciplinary action,  including termination of employment.</a:t>
            </a:r>
          </a:p>
          <a:p>
            <a:pPr marL="285750" indent="-285750">
              <a:lnSpc>
                <a:spcPct val="200000"/>
              </a:lnSpc>
              <a:spcBef>
                <a:spcPts val="0"/>
              </a:spcBef>
              <a:buClr>
                <a:schemeClr val="dk2"/>
              </a:buClr>
              <a:buFont typeface="Arial" panose="020B0604020202020204" pitchFamily="34" charset="0"/>
              <a:buChar char="•"/>
            </a:pPr>
            <a:r>
              <a:rPr lang="en-US" sz="1800" dirty="0">
                <a:solidFill>
                  <a:schemeClr val="dk2"/>
                </a:solidFill>
                <a:latin typeface="Times New Roman"/>
                <a:cs typeface="Times New Roman"/>
              </a:rPr>
              <a:t>Our policy maintains the confidentiality, integrity and availability of data.</a:t>
            </a:r>
            <a:endParaRPr sz="1800" dirty="0">
              <a:solidFill>
                <a:schemeClr val="dk2"/>
              </a:solidFill>
              <a:latin typeface="Times New Roman"/>
              <a:cs typeface="Times New Roman"/>
            </a:endParaRPr>
          </a:p>
          <a:p>
            <a:pPr marL="412750" lvl="0" indent="-285750" algn="l" rtl="0">
              <a:lnSpc>
                <a:spcPct val="90000"/>
              </a:lnSpc>
              <a:spcBef>
                <a:spcPts val="0"/>
              </a:spcBef>
              <a:spcAft>
                <a:spcPts val="0"/>
              </a:spcAft>
              <a:buClr>
                <a:schemeClr val="tx1"/>
              </a:buClr>
              <a:buSzPts val="2000"/>
              <a:buFont typeface="Arial" panose="020B0604020202020204" pitchFamily="34" charset="0"/>
              <a:buChar char="•"/>
            </a:pPr>
            <a:endParaRPr sz="1800" dirty="0">
              <a:solidFill>
                <a:schemeClr val="tx1"/>
              </a:solidFill>
              <a:latin typeface="Times New Roman" panose="02020603050405020304" pitchFamily="18" charset="0"/>
              <a:cs typeface="Times New Roman" panose="02020603050405020304" pitchFamily="18" charset="0"/>
            </a:endParaRPr>
          </a:p>
          <a:p>
            <a:pPr marL="412750" lvl="0" indent="-285750" algn="l" rtl="0">
              <a:lnSpc>
                <a:spcPct val="90000"/>
              </a:lnSpc>
              <a:spcBef>
                <a:spcPts val="0"/>
              </a:spcBef>
              <a:spcAft>
                <a:spcPts val="0"/>
              </a:spcAft>
              <a:buClr>
                <a:schemeClr val="tx1"/>
              </a:buClr>
              <a:buSzPts val="2000"/>
              <a:buFont typeface="Arial" panose="020B0604020202020204" pitchFamily="34" charset="0"/>
              <a:buChar char="•"/>
            </a:pPr>
            <a:endParaRPr sz="1800" dirty="0">
              <a:solidFill>
                <a:schemeClr val="tx1"/>
              </a:solidFill>
              <a:latin typeface="Times New Roman" panose="02020603050405020304" pitchFamily="18" charset="0"/>
              <a:cs typeface="Times New Roman" panose="02020603050405020304" pitchFamily="18" charset="0"/>
            </a:endParaRPr>
          </a:p>
          <a:p>
            <a:pPr marL="412750" lvl="0" indent="-285750" algn="l" rtl="0">
              <a:lnSpc>
                <a:spcPct val="90000"/>
              </a:lnSpc>
              <a:spcBef>
                <a:spcPts val="0"/>
              </a:spcBef>
              <a:spcAft>
                <a:spcPts val="0"/>
              </a:spcAft>
              <a:buClr>
                <a:schemeClr val="tx1"/>
              </a:buClr>
              <a:buSzPts val="2000"/>
              <a:buFont typeface="Arial" panose="020B0604020202020204" pitchFamily="34" charset="0"/>
              <a:buChar char="•"/>
            </a:pPr>
            <a:endParaRPr sz="1800" dirty="0">
              <a:solidFill>
                <a:schemeClr val="tx1"/>
              </a:solidFill>
              <a:latin typeface="Times New Roman" panose="02020603050405020304" pitchFamily="18" charset="0"/>
              <a:cs typeface="Times New Roman" panose="02020603050405020304" pitchFamily="18" charset="0"/>
            </a:endParaRPr>
          </a:p>
          <a:p>
            <a:pPr marL="412750" lvl="0" indent="-285750" algn="l" rtl="0">
              <a:lnSpc>
                <a:spcPct val="90000"/>
              </a:lnSpc>
              <a:spcBef>
                <a:spcPts val="0"/>
              </a:spcBef>
              <a:spcAft>
                <a:spcPts val="0"/>
              </a:spcAft>
              <a:buClr>
                <a:schemeClr val="tx1"/>
              </a:buClr>
              <a:buSzPts val="2000"/>
              <a:buFont typeface="Arial" panose="020B0604020202020204" pitchFamily="34" charset="0"/>
              <a:buChar char="•"/>
            </a:pPr>
            <a:endParaRPr sz="1800" dirty="0">
              <a:solidFill>
                <a:schemeClr val="tx1"/>
              </a:solidFill>
              <a:latin typeface="Times New Roman" panose="02020603050405020304" pitchFamily="18" charset="0"/>
              <a:cs typeface="Times New Roman" panose="02020603050405020304" pitchFamily="18" charset="0"/>
            </a:endParaRPr>
          </a:p>
          <a:p>
            <a:pPr marL="412750" lvl="0" indent="-285750" algn="l" rtl="0">
              <a:lnSpc>
                <a:spcPct val="90000"/>
              </a:lnSpc>
              <a:spcBef>
                <a:spcPts val="0"/>
              </a:spcBef>
              <a:spcAft>
                <a:spcPts val="0"/>
              </a:spcAft>
              <a:buClr>
                <a:schemeClr val="tx1"/>
              </a:buClr>
              <a:buSzPts val="2000"/>
              <a:buFont typeface="Arial" panose="020B0604020202020204" pitchFamily="34" charset="0"/>
              <a:buChar char="•"/>
            </a:pPr>
            <a:endParaRPr sz="1800" dirty="0">
              <a:solidFill>
                <a:schemeClr val="tx1"/>
              </a:solidFill>
              <a:latin typeface="Times New Roman" panose="02020603050405020304" pitchFamily="18" charset="0"/>
              <a:cs typeface="Times New Roman" panose="02020603050405020304" pitchFamily="18" charset="0"/>
            </a:endParaRPr>
          </a:p>
          <a:p>
            <a:pPr marL="412750" lvl="0" indent="-285750" algn="l" rtl="0">
              <a:lnSpc>
                <a:spcPct val="90000"/>
              </a:lnSpc>
              <a:spcBef>
                <a:spcPts val="0"/>
              </a:spcBef>
              <a:spcAft>
                <a:spcPts val="0"/>
              </a:spcAft>
              <a:buClr>
                <a:schemeClr val="tx1"/>
              </a:buClr>
              <a:buSzPts val="2000"/>
              <a:buFont typeface="Arial" panose="020B0604020202020204" pitchFamily="34" charset="0"/>
              <a:buChar char="•"/>
            </a:pPr>
            <a:endParaRPr sz="1800" dirty="0">
              <a:solidFill>
                <a:schemeClr val="tx1"/>
              </a:solidFill>
              <a:latin typeface="Times New Roman" panose="02020603050405020304" pitchFamily="18" charset="0"/>
              <a:cs typeface="Times New Roman" panose="02020603050405020304" pitchFamily="18" charset="0"/>
            </a:endParaRPr>
          </a:p>
        </p:txBody>
      </p:sp>
      <p:pic>
        <p:nvPicPr>
          <p:cNvPr id="2" name="Recorded Sound">
            <a:hlinkClick r:id="" action="ppaction://media"/>
            <a:extLst>
              <a:ext uri="{FF2B5EF4-FFF2-40B4-BE49-F238E27FC236}">
                <a16:creationId xmlns:a16="http://schemas.microsoft.com/office/drawing/2014/main" id="{E36D9EC9-FB2C-6D79-B963-2CAA8691B74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70369" y="6295483"/>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44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F5EB1-3A78-9E88-EC63-A506ED9F7285}"/>
              </a:ext>
            </a:extLst>
          </p:cNvPr>
          <p:cNvSpPr>
            <a:spLocks noGrp="1"/>
          </p:cNvSpPr>
          <p:nvPr>
            <p:ph type="title"/>
          </p:nvPr>
        </p:nvSpPr>
        <p:spPr>
          <a:xfrm>
            <a:off x="1528916" y="0"/>
            <a:ext cx="10018713" cy="582949"/>
          </a:xfrm>
        </p:spPr>
        <p:txBody>
          <a:bodyPr>
            <a:normAutofit/>
          </a:bodyPr>
          <a:lstStyle/>
          <a:p>
            <a:r>
              <a:rPr lang="en-US" sz="2400" b="1" dirty="0">
                <a:latin typeface="Times New Roman" panose="02020603050405020304" pitchFamily="18" charset="0"/>
                <a:cs typeface="Times New Roman" panose="02020603050405020304" pitchFamily="18" charset="0"/>
              </a:rPr>
              <a:t>References</a:t>
            </a:r>
          </a:p>
        </p:txBody>
      </p:sp>
      <p:sp>
        <p:nvSpPr>
          <p:cNvPr id="3" name="TextBox 2">
            <a:extLst>
              <a:ext uri="{FF2B5EF4-FFF2-40B4-BE49-F238E27FC236}">
                <a16:creationId xmlns:a16="http://schemas.microsoft.com/office/drawing/2014/main" id="{86F4FF15-F53E-1A4E-3CDC-38B6A5DD4C9B}"/>
              </a:ext>
            </a:extLst>
          </p:cNvPr>
          <p:cNvSpPr txBox="1"/>
          <p:nvPr/>
        </p:nvSpPr>
        <p:spPr>
          <a:xfrm>
            <a:off x="1984917" y="582949"/>
            <a:ext cx="10125307" cy="6275051"/>
          </a:xfrm>
          <a:prstGeom prst="rect">
            <a:avLst/>
          </a:prstGeom>
          <a:noFill/>
        </p:spPr>
        <p:txBody>
          <a:bodyPr wrap="square" rtlCol="0">
            <a:spAutoFit/>
          </a:bodyPr>
          <a:lstStyle/>
          <a:p>
            <a:pPr>
              <a:lnSpc>
                <a:spcPct val="150000"/>
              </a:lnSpc>
            </a:pPr>
            <a:r>
              <a:rPr lang="en-US" dirty="0">
                <a:latin typeface="Times New Roman" panose="02020603050405020304" pitchFamily="18" charset="0"/>
                <a:cs typeface="Times New Roman" panose="02020603050405020304" pitchFamily="18" charset="0"/>
              </a:rPr>
              <a:t>Tang, C. (2020, December 24). Policy-based network access and Behavior </a:t>
            </a:r>
            <a:r>
              <a:rPr lang="en-US" dirty="0" err="1">
                <a:latin typeface="Times New Roman" panose="02020603050405020304" pitchFamily="18" charset="0"/>
                <a:cs typeface="Times New Roman" panose="02020603050405020304" pitchFamily="18" charset="0"/>
              </a:rPr>
              <a:t>ControlManagement</a:t>
            </a:r>
            <a:r>
              <a:rPr lang="en-US" dirty="0">
                <a:latin typeface="Times New Roman" panose="02020603050405020304" pitchFamily="18" charset="0"/>
                <a:cs typeface="Times New Roman" panose="02020603050405020304" pitchFamily="18" charset="0"/>
              </a:rPr>
              <a:t>. IEEE Xplore. Retrieved October 2, 2022, fromhttps://ieeexplore.ieee.org/document/9295916</a:t>
            </a:r>
          </a:p>
          <a:p>
            <a:pPr>
              <a:lnSpc>
                <a:spcPct val="150000"/>
              </a:lnSpc>
            </a:pPr>
            <a:endParaRPr lang="en-US" dirty="0">
              <a:latin typeface="Times New Roman" panose="02020603050405020304" pitchFamily="18" charset="0"/>
              <a:cs typeface="Times New Roman" panose="02020603050405020304" pitchFamily="18" charset="0"/>
            </a:endParaRPr>
          </a:p>
          <a:p>
            <a:pPr>
              <a:lnSpc>
                <a:spcPct val="150000"/>
              </a:lnSpc>
            </a:pPr>
            <a:r>
              <a:rPr lang="en-US" dirty="0">
                <a:latin typeface="Times New Roman" panose="02020603050405020304" pitchFamily="18" charset="0"/>
                <a:cs typeface="Times New Roman" panose="02020603050405020304" pitchFamily="18" charset="0"/>
              </a:rPr>
              <a:t>Uddin, M., &amp; Preston, D. (2015). A systematic review of Identity Access Management </a:t>
            </a:r>
            <a:r>
              <a:rPr lang="en-US" dirty="0" err="1">
                <a:latin typeface="Times New Roman" panose="02020603050405020304" pitchFamily="18" charset="0"/>
                <a:cs typeface="Times New Roman" panose="02020603050405020304" pitchFamily="18" charset="0"/>
              </a:rPr>
              <a:t>inInformation</a:t>
            </a:r>
            <a:r>
              <a:rPr lang="en-US" dirty="0">
                <a:latin typeface="Times New Roman" panose="02020603050405020304" pitchFamily="18" charset="0"/>
                <a:cs typeface="Times New Roman" panose="02020603050405020304" pitchFamily="18" charset="0"/>
              </a:rPr>
              <a:t> Security. Journal of Advances in Computer Networks, 3(2), 150–156.https://doi.org/10.7763/jacn.2015.v3.158</a:t>
            </a:r>
          </a:p>
          <a:p>
            <a:pPr>
              <a:lnSpc>
                <a:spcPct val="150000"/>
              </a:lnSpc>
            </a:pPr>
            <a:endParaRPr lang="en-US" dirty="0">
              <a:latin typeface="Times New Roman" panose="02020603050405020304" pitchFamily="18" charset="0"/>
              <a:cs typeface="Times New Roman" panose="02020603050405020304" pitchFamily="18" charset="0"/>
            </a:endParaRPr>
          </a:p>
          <a:p>
            <a:pPr>
              <a:lnSpc>
                <a:spcPct val="150000"/>
              </a:lnSpc>
            </a:pPr>
            <a:r>
              <a:rPr lang="en-US" dirty="0">
                <a:latin typeface="Times New Roman" panose="02020603050405020304" pitchFamily="18" charset="0"/>
                <a:cs typeface="Times New Roman" panose="02020603050405020304" pitchFamily="18" charset="0"/>
              </a:rPr>
              <a:t>Hummer, M., Kunz, M., Netter, M., et al. (2016). Adaptive identity and access management—contextual data based policies. EURASIP Journal on Information Security,19.https://doi.org/DOI 10.1186/s13635-016-0043-2</a:t>
            </a:r>
          </a:p>
          <a:p>
            <a:pPr>
              <a:lnSpc>
                <a:spcPct val="150000"/>
              </a:lnSpc>
            </a:pPr>
            <a:endParaRPr lang="en-US" dirty="0">
              <a:latin typeface="Times New Roman" panose="02020603050405020304" pitchFamily="18" charset="0"/>
              <a:cs typeface="Times New Roman" panose="02020603050405020304" pitchFamily="18" charset="0"/>
            </a:endParaRPr>
          </a:p>
          <a:p>
            <a:pPr>
              <a:lnSpc>
                <a:spcPct val="150000"/>
              </a:lnSpc>
            </a:pPr>
            <a:r>
              <a:rPr lang="en-US" dirty="0" err="1">
                <a:latin typeface="Times New Roman" panose="02020603050405020304" pitchFamily="18" charset="0"/>
                <a:cs typeface="Times New Roman" panose="02020603050405020304" pitchFamily="18" charset="0"/>
              </a:rPr>
              <a:t>Ishaq</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Azhar</a:t>
            </a:r>
            <a:r>
              <a:rPr lang="en-US" dirty="0">
                <a:latin typeface="Times New Roman" panose="02020603050405020304" pitchFamily="18" charset="0"/>
                <a:cs typeface="Times New Roman" panose="02020603050405020304" pitchFamily="18" charset="0"/>
              </a:rPr>
              <a:t> Mohammed. (2011). Identity and Access Management System: a Web </a:t>
            </a:r>
            <a:r>
              <a:rPr lang="en-US" dirty="0" err="1">
                <a:latin typeface="Times New Roman" panose="02020603050405020304" pitchFamily="18" charset="0"/>
                <a:cs typeface="Times New Roman" panose="02020603050405020304" pitchFamily="18" charset="0"/>
              </a:rPr>
              <a:t>BasedApproach</a:t>
            </a:r>
            <a:r>
              <a:rPr lang="en-US" dirty="0">
                <a:latin typeface="Times New Roman" panose="02020603050405020304" pitchFamily="18" charset="0"/>
                <a:cs typeface="Times New Roman" panose="02020603050405020304" pitchFamily="18" charset="0"/>
              </a:rPr>
              <a:t> for an Enterprise. SSRN Electronic Journal, 1(4), 2278-7844. https://www.researchgate.net/publication/353887611_Identity_and_Access_Management_System_a_Web-_Based_Approach_for_an_Enterprise</a:t>
            </a:r>
          </a:p>
        </p:txBody>
      </p:sp>
    </p:spTree>
    <p:extLst>
      <p:ext uri="{BB962C8B-B14F-4D97-AF65-F5344CB8AC3E}">
        <p14:creationId xmlns:p14="http://schemas.microsoft.com/office/powerpoint/2010/main" val="4267645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3" name="Rectangle 2">
            <a:extLst>
              <a:ext uri="{FF2B5EF4-FFF2-40B4-BE49-F238E27FC236}">
                <a16:creationId xmlns:a16="http://schemas.microsoft.com/office/drawing/2014/main" id="{4BABE0E1-52B7-B091-6580-AAAEDFDE75C4}"/>
              </a:ext>
            </a:extLst>
          </p:cNvPr>
          <p:cNvSpPr/>
          <p:nvPr/>
        </p:nvSpPr>
        <p:spPr>
          <a:xfrm>
            <a:off x="3945412" y="2597221"/>
            <a:ext cx="4301177" cy="923330"/>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cap="none" spc="0" dirty="0">
                <a:ln/>
                <a:solidFill>
                  <a:schemeClr val="accent3"/>
                </a:solidFill>
                <a:effectLst/>
              </a:rPr>
              <a:t>THANK 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3"/>
          <p:cNvSpPr txBox="1">
            <a:spLocks noGrp="1"/>
          </p:cNvSpPr>
          <p:nvPr>
            <p:ph type="ctrTitle"/>
          </p:nvPr>
        </p:nvSpPr>
        <p:spPr>
          <a:prstGeom prst="rect">
            <a:avLst/>
          </a:prstGeom>
          <a:noFill/>
          <a:ln>
            <a:noFill/>
          </a:ln>
        </p:spPr>
        <p:txBody>
          <a:bodyPr spcFirstLastPara="1" wrap="square" lIns="0" tIns="45700" rIns="0" bIns="45700" anchor="ctr" anchorCtr="0">
            <a:normAutofit/>
          </a:bodyPr>
          <a:lstStyle/>
          <a:p>
            <a:pPr marL="0" lvl="0" indent="0" algn="l" rtl="0">
              <a:lnSpc>
                <a:spcPct val="90000"/>
              </a:lnSpc>
              <a:spcBef>
                <a:spcPts val="0"/>
              </a:spcBef>
              <a:spcAft>
                <a:spcPts val="0"/>
              </a:spcAft>
              <a:buClr>
                <a:schemeClr val="dk1"/>
              </a:buClr>
              <a:buSzPts val="4400"/>
              <a:buFont typeface="Arial"/>
              <a:buNone/>
            </a:pPr>
            <a:r>
              <a:rPr lang="en-US" sz="4000" dirty="0">
                <a:latin typeface="Times New Roman" panose="02020603050405020304" pitchFamily="18" charset="0"/>
                <a:cs typeface="Times New Roman" panose="02020603050405020304" pitchFamily="18" charset="0"/>
              </a:rPr>
              <a:t>What is an Identity Access Management System</a:t>
            </a:r>
            <a:endParaRPr sz="4000" dirty="0">
              <a:latin typeface="Times New Roman" panose="02020603050405020304" pitchFamily="18" charset="0"/>
              <a:cs typeface="Times New Roman" panose="02020603050405020304" pitchFamily="18" charset="0"/>
            </a:endParaRPr>
          </a:p>
        </p:txBody>
      </p:sp>
      <p:sp>
        <p:nvSpPr>
          <p:cNvPr id="128" name="Google Shape;128;p3"/>
          <p:cNvSpPr txBox="1">
            <a:spLocks noGrp="1"/>
          </p:cNvSpPr>
          <p:nvPr>
            <p:ph type="subTitle" idx="1"/>
          </p:nvPr>
        </p:nvSpPr>
        <p:spPr>
          <a:prstGeom prst="rect">
            <a:avLst/>
          </a:prstGeom>
          <a:noFill/>
          <a:ln>
            <a:noFill/>
          </a:ln>
        </p:spPr>
        <p:txBody>
          <a:bodyPr spcFirstLastPara="1" wrap="square" lIns="0" tIns="45700" rIns="0" bIns="45700" anchor="t" anchorCtr="0">
            <a:normAutofit/>
          </a:bodyPr>
          <a:lstStyle/>
          <a:p>
            <a:pPr marL="0" lvl="0" indent="0" algn="l" rtl="0">
              <a:lnSpc>
                <a:spcPct val="90000"/>
              </a:lnSpc>
              <a:spcBef>
                <a:spcPts val="0"/>
              </a:spcBef>
              <a:spcAft>
                <a:spcPts val="0"/>
              </a:spcAft>
              <a:buClr>
                <a:schemeClr val="dk1"/>
              </a:buClr>
              <a:buSzPts val="1800"/>
              <a:buNone/>
            </a:pPr>
            <a:endParaRPr dirty="0"/>
          </a:p>
          <a:p>
            <a:pPr marL="0" lvl="0" indent="0" algn="r" rtl="0">
              <a:lnSpc>
                <a:spcPct val="90000"/>
              </a:lnSpc>
              <a:spcBef>
                <a:spcPts val="0"/>
              </a:spcBef>
              <a:spcAft>
                <a:spcPts val="0"/>
              </a:spcAft>
              <a:buClr>
                <a:schemeClr val="dk1"/>
              </a:buClr>
              <a:buSzPts val="1800"/>
              <a:buNone/>
            </a:pPr>
            <a:r>
              <a:rPr lang="en-US" dirty="0"/>
              <a:t>Asma </a:t>
            </a:r>
            <a:r>
              <a:rPr lang="en-US" dirty="0" err="1"/>
              <a:t>Ouili</a:t>
            </a:r>
            <a:endParaRPr dirty="0"/>
          </a:p>
        </p:txBody>
      </p:sp>
      <p:pic>
        <p:nvPicPr>
          <p:cNvPr id="2" name="Audio Recording Nov 13, 2022 at 8:57:00 PM">
            <a:hlinkClick r:id="" action="ppaction://media"/>
            <a:extLst>
              <a:ext uri="{FF2B5EF4-FFF2-40B4-BE49-F238E27FC236}">
                <a16:creationId xmlns:a16="http://schemas.microsoft.com/office/drawing/2014/main" id="{2959A0FB-703E-5A2D-A5F9-B3C76E17534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94998" y="111234"/>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4"/>
          <p:cNvSpPr txBox="1">
            <a:spLocks noGrp="1"/>
          </p:cNvSpPr>
          <p:nvPr>
            <p:ph type="title"/>
          </p:nvPr>
        </p:nvSpPr>
        <p:spPr>
          <a:xfrm>
            <a:off x="1473287" y="514477"/>
            <a:ext cx="10018713" cy="1033345"/>
          </a:xfrm>
          <a:prstGeom prst="rect">
            <a:avLst/>
          </a:prstGeom>
          <a:noFill/>
          <a:ln>
            <a:noFill/>
          </a:ln>
        </p:spPr>
        <p:txBody>
          <a:bodyPr spcFirstLastPara="1" wrap="square" lIns="0" tIns="45700" rIns="0" bIns="45700" anchor="b" anchorCtr="0">
            <a:normAutofit/>
          </a:bodyPr>
          <a:lstStyle/>
          <a:p>
            <a:pPr marL="0" lvl="0" indent="0" algn="l" rtl="0">
              <a:lnSpc>
                <a:spcPct val="90000"/>
              </a:lnSpc>
              <a:spcBef>
                <a:spcPts val="0"/>
              </a:spcBef>
              <a:spcAft>
                <a:spcPts val="0"/>
              </a:spcAft>
              <a:buClr>
                <a:schemeClr val="dk1"/>
              </a:buClr>
              <a:buSzPts val="2800"/>
              <a:buFont typeface="Arial"/>
              <a:buNone/>
            </a:pPr>
            <a:r>
              <a:rPr lang="en-US" sz="2400" b="1" dirty="0">
                <a:latin typeface="Times New Roman" panose="02020603050405020304" pitchFamily="18" charset="0"/>
                <a:cs typeface="Times New Roman" panose="02020603050405020304" pitchFamily="18" charset="0"/>
              </a:rPr>
              <a:t>Identity and Access Management (IAM) System</a:t>
            </a:r>
            <a:endParaRPr sz="2400" b="1" dirty="0">
              <a:latin typeface="Times New Roman" panose="02020603050405020304" pitchFamily="18" charset="0"/>
              <a:cs typeface="Times New Roman" panose="02020603050405020304" pitchFamily="18" charset="0"/>
            </a:endParaRPr>
          </a:p>
        </p:txBody>
      </p:sp>
      <p:sp>
        <p:nvSpPr>
          <p:cNvPr id="134" name="Google Shape;134;p4"/>
          <p:cNvSpPr txBox="1"/>
          <p:nvPr/>
        </p:nvSpPr>
        <p:spPr>
          <a:xfrm>
            <a:off x="1473287" y="1843949"/>
            <a:ext cx="9144000" cy="5632271"/>
          </a:xfrm>
          <a:prstGeom prst="rect">
            <a:avLst/>
          </a:prstGeom>
          <a:noFill/>
          <a:ln>
            <a:noFill/>
          </a:ln>
        </p:spPr>
        <p:txBody>
          <a:bodyPr spcFirstLastPara="1" wrap="square" lIns="91425" tIns="45700" rIns="91425" bIns="45700" anchor="t" anchorCtr="0">
            <a:spAutoFit/>
          </a:bodyPr>
          <a:lstStyle/>
          <a:p>
            <a:pPr marL="0" lvl="0" indent="0" algn="l" rtl="0">
              <a:lnSpc>
                <a:spcPct val="200000"/>
              </a:lnSpc>
              <a:spcBef>
                <a:spcPts val="0"/>
              </a:spcBef>
              <a:spcAft>
                <a:spcPts val="0"/>
              </a:spcAft>
              <a:buClr>
                <a:schemeClr val="dk2"/>
              </a:buClr>
              <a:buFont typeface="Arial"/>
              <a:buNone/>
            </a:pPr>
            <a:r>
              <a:rPr lang="en-US" b="1" dirty="0">
                <a:solidFill>
                  <a:schemeClr val="dk1"/>
                </a:solidFill>
                <a:latin typeface="Times New Roman"/>
                <a:ea typeface="Times New Roman"/>
                <a:cs typeface="Times New Roman"/>
                <a:sym typeface="Times New Roman"/>
              </a:rPr>
              <a:t>Definition</a:t>
            </a:r>
            <a:endParaRPr dirty="0">
              <a:solidFill>
                <a:schemeClr val="dk1"/>
              </a:solidFill>
              <a:latin typeface="Times New Roman"/>
              <a:ea typeface="Times New Roman"/>
              <a:cs typeface="Times New Roman"/>
              <a:sym typeface="Times New Roman"/>
            </a:endParaRPr>
          </a:p>
          <a:p>
            <a:pPr marL="0" marR="0" lvl="0" indent="0" algn="l" rtl="0">
              <a:lnSpc>
                <a:spcPct val="200000"/>
              </a:lnSpc>
              <a:spcBef>
                <a:spcPts val="0"/>
              </a:spcBef>
              <a:spcAft>
                <a:spcPts val="0"/>
              </a:spcAft>
              <a:buNone/>
            </a:pPr>
            <a:r>
              <a:rPr lang="en-US" b="0" i="0" u="none" strike="noStrike" cap="none" dirty="0">
                <a:solidFill>
                  <a:schemeClr val="dk1"/>
                </a:solidFill>
                <a:latin typeface="Times New Roman"/>
                <a:ea typeface="Times New Roman"/>
                <a:cs typeface="Times New Roman"/>
                <a:sym typeface="Times New Roman"/>
              </a:rPr>
              <a:t>An IAM </a:t>
            </a:r>
            <a:r>
              <a:rPr lang="en-US" dirty="0">
                <a:solidFill>
                  <a:schemeClr val="dk1"/>
                </a:solidFill>
                <a:latin typeface="Times New Roman"/>
                <a:ea typeface="Times New Roman"/>
                <a:cs typeface="Times New Roman"/>
                <a:sym typeface="Times New Roman"/>
              </a:rPr>
              <a:t>is a framework of processes and technologies that are governed by a set of policies specific to the organization. An IAM enables organizations to provide:</a:t>
            </a:r>
            <a:endParaRPr dirty="0">
              <a:solidFill>
                <a:schemeClr val="dk1"/>
              </a:solidFill>
              <a:latin typeface="Times New Roman"/>
              <a:ea typeface="Times New Roman"/>
              <a:cs typeface="Times New Roman"/>
              <a:sym typeface="Times New Roman"/>
            </a:endParaRPr>
          </a:p>
          <a:p>
            <a:pPr marL="457200" marR="0" lvl="0" indent="-304800" algn="l" rtl="0">
              <a:lnSpc>
                <a:spcPct val="200000"/>
              </a:lnSpc>
              <a:spcBef>
                <a:spcPts val="0"/>
              </a:spcBef>
              <a:spcAft>
                <a:spcPts val="0"/>
              </a:spcAft>
              <a:buClr>
                <a:schemeClr val="dk1"/>
              </a:buClr>
              <a:buSzPts val="1200"/>
              <a:buFont typeface="Times New Roman"/>
              <a:buChar char="●"/>
            </a:pPr>
            <a:r>
              <a:rPr lang="en-US" b="1" dirty="0">
                <a:solidFill>
                  <a:schemeClr val="dk1"/>
                </a:solidFill>
                <a:latin typeface="Times New Roman"/>
                <a:ea typeface="Times New Roman"/>
                <a:cs typeface="Times New Roman"/>
                <a:sym typeface="Times New Roman"/>
              </a:rPr>
              <a:t>Authentication services</a:t>
            </a:r>
            <a:r>
              <a:rPr lang="en-US" dirty="0">
                <a:solidFill>
                  <a:schemeClr val="dk1"/>
                </a:solidFill>
                <a:latin typeface="Times New Roman"/>
                <a:ea typeface="Times New Roman"/>
                <a:cs typeface="Times New Roman"/>
                <a:sym typeface="Times New Roman"/>
              </a:rPr>
              <a:t> such as single sign-on and multi-factor authentication.</a:t>
            </a:r>
            <a:endParaRPr dirty="0">
              <a:solidFill>
                <a:schemeClr val="dk1"/>
              </a:solidFill>
              <a:latin typeface="Times New Roman"/>
              <a:ea typeface="Times New Roman"/>
              <a:cs typeface="Times New Roman"/>
              <a:sym typeface="Times New Roman"/>
            </a:endParaRPr>
          </a:p>
          <a:p>
            <a:pPr marL="457200" marR="0" lvl="0" indent="-304800" algn="l" rtl="0">
              <a:lnSpc>
                <a:spcPct val="200000"/>
              </a:lnSpc>
              <a:spcBef>
                <a:spcPts val="0"/>
              </a:spcBef>
              <a:spcAft>
                <a:spcPts val="0"/>
              </a:spcAft>
              <a:buClr>
                <a:schemeClr val="dk1"/>
              </a:buClr>
              <a:buSzPts val="1200"/>
              <a:buFont typeface="Times New Roman"/>
              <a:buChar char="●"/>
            </a:pPr>
            <a:r>
              <a:rPr lang="en-US" b="1" dirty="0">
                <a:solidFill>
                  <a:schemeClr val="dk1"/>
                </a:solidFill>
                <a:latin typeface="Times New Roman"/>
                <a:ea typeface="Times New Roman"/>
                <a:cs typeface="Times New Roman"/>
                <a:sym typeface="Times New Roman"/>
              </a:rPr>
              <a:t> Authorization services </a:t>
            </a:r>
            <a:r>
              <a:rPr lang="en-US" dirty="0">
                <a:solidFill>
                  <a:schemeClr val="dk1"/>
                </a:solidFill>
                <a:latin typeface="Times New Roman"/>
                <a:ea typeface="Times New Roman"/>
                <a:cs typeface="Times New Roman"/>
                <a:sym typeface="Times New Roman"/>
              </a:rPr>
              <a:t>such as access privileges, roles, and rules. </a:t>
            </a:r>
            <a:endParaRPr dirty="0">
              <a:solidFill>
                <a:schemeClr val="dk1"/>
              </a:solidFill>
              <a:latin typeface="Times New Roman"/>
              <a:ea typeface="Times New Roman"/>
              <a:cs typeface="Times New Roman"/>
              <a:sym typeface="Times New Roman"/>
            </a:endParaRPr>
          </a:p>
          <a:p>
            <a:pPr marL="457200" marR="0" lvl="0" indent="-304800" algn="l" rtl="0">
              <a:lnSpc>
                <a:spcPct val="200000"/>
              </a:lnSpc>
              <a:spcBef>
                <a:spcPts val="0"/>
              </a:spcBef>
              <a:spcAft>
                <a:spcPts val="0"/>
              </a:spcAft>
              <a:buClr>
                <a:schemeClr val="dk1"/>
              </a:buClr>
              <a:buSzPts val="1200"/>
              <a:buFont typeface="Times New Roman"/>
              <a:buChar char="●"/>
            </a:pPr>
            <a:r>
              <a:rPr lang="en-US" b="1" dirty="0">
                <a:solidFill>
                  <a:schemeClr val="dk1"/>
                </a:solidFill>
                <a:latin typeface="Times New Roman"/>
                <a:ea typeface="Times New Roman"/>
                <a:cs typeface="Times New Roman"/>
                <a:sym typeface="Times New Roman"/>
              </a:rPr>
              <a:t>User management services</a:t>
            </a:r>
            <a:r>
              <a:rPr lang="en-US" dirty="0">
                <a:solidFill>
                  <a:schemeClr val="dk1"/>
                </a:solidFill>
                <a:latin typeface="Times New Roman"/>
                <a:ea typeface="Times New Roman"/>
                <a:cs typeface="Times New Roman"/>
                <a:sym typeface="Times New Roman"/>
              </a:rPr>
              <a:t> such as provisioning and de-provisioning.</a:t>
            </a:r>
            <a:endParaRPr dirty="0">
              <a:solidFill>
                <a:schemeClr val="dk1"/>
              </a:solidFill>
              <a:latin typeface="Times New Roman"/>
              <a:ea typeface="Times New Roman"/>
              <a:cs typeface="Times New Roman"/>
              <a:sym typeface="Times New Roman"/>
            </a:endParaRPr>
          </a:p>
          <a:p>
            <a:pPr marL="0" marR="0" lvl="0" indent="0" algn="l" rtl="0">
              <a:lnSpc>
                <a:spcPct val="200000"/>
              </a:lnSpc>
              <a:spcBef>
                <a:spcPts val="0"/>
              </a:spcBef>
              <a:spcAft>
                <a:spcPts val="0"/>
              </a:spcAft>
              <a:buNone/>
            </a:pPr>
            <a:r>
              <a:rPr lang="en-US" dirty="0">
                <a:solidFill>
                  <a:schemeClr val="dk1"/>
                </a:solidFill>
                <a:latin typeface="Times New Roman"/>
                <a:ea typeface="Times New Roman"/>
                <a:cs typeface="Times New Roman"/>
                <a:sym typeface="Times New Roman"/>
              </a:rPr>
              <a:t>an IAM defines </a:t>
            </a:r>
            <a:r>
              <a:rPr lang="en-US" b="1" u="sng" dirty="0">
                <a:solidFill>
                  <a:schemeClr val="dk1"/>
                </a:solidFill>
                <a:latin typeface="Times New Roman"/>
                <a:ea typeface="Times New Roman"/>
                <a:cs typeface="Times New Roman"/>
                <a:sym typeface="Times New Roman"/>
              </a:rPr>
              <a:t>who</a:t>
            </a:r>
            <a:r>
              <a:rPr lang="en-US" dirty="0">
                <a:solidFill>
                  <a:schemeClr val="dk1"/>
                </a:solidFill>
                <a:latin typeface="Times New Roman"/>
                <a:ea typeface="Times New Roman"/>
                <a:cs typeface="Times New Roman"/>
                <a:sym typeface="Times New Roman"/>
              </a:rPr>
              <a:t> has permission to do </a:t>
            </a:r>
            <a:r>
              <a:rPr lang="en-US" b="1" u="sng" dirty="0">
                <a:solidFill>
                  <a:schemeClr val="dk1"/>
                </a:solidFill>
                <a:latin typeface="Times New Roman"/>
                <a:ea typeface="Times New Roman"/>
                <a:cs typeface="Times New Roman"/>
                <a:sym typeface="Times New Roman"/>
              </a:rPr>
              <a:t>what</a:t>
            </a:r>
            <a:r>
              <a:rPr lang="en-US" dirty="0">
                <a:solidFill>
                  <a:schemeClr val="dk1"/>
                </a:solidFill>
                <a:latin typeface="Times New Roman"/>
                <a:ea typeface="Times New Roman"/>
                <a:cs typeface="Times New Roman"/>
                <a:sym typeface="Times New Roman"/>
              </a:rPr>
              <a:t>, on </a:t>
            </a:r>
            <a:r>
              <a:rPr lang="en-US" b="1" u="sng" dirty="0">
                <a:solidFill>
                  <a:schemeClr val="dk1"/>
                </a:solidFill>
                <a:latin typeface="Times New Roman"/>
                <a:ea typeface="Times New Roman"/>
                <a:cs typeface="Times New Roman"/>
                <a:sym typeface="Times New Roman"/>
              </a:rPr>
              <a:t>which</a:t>
            </a:r>
            <a:r>
              <a:rPr lang="en-US" dirty="0">
                <a:solidFill>
                  <a:schemeClr val="dk1"/>
                </a:solidFill>
                <a:latin typeface="Times New Roman"/>
                <a:ea typeface="Times New Roman"/>
                <a:cs typeface="Times New Roman"/>
                <a:sym typeface="Times New Roman"/>
              </a:rPr>
              <a:t> data, and </a:t>
            </a:r>
            <a:r>
              <a:rPr lang="en-US" b="1" u="sng" dirty="0">
                <a:solidFill>
                  <a:schemeClr val="dk1"/>
                </a:solidFill>
                <a:latin typeface="Times New Roman"/>
                <a:ea typeface="Times New Roman"/>
                <a:cs typeface="Times New Roman"/>
                <a:sym typeface="Times New Roman"/>
              </a:rPr>
              <a:t>why</a:t>
            </a:r>
            <a:r>
              <a:rPr lang="en-US" dirty="0">
                <a:solidFill>
                  <a:schemeClr val="dk1"/>
                </a:solidFill>
                <a:latin typeface="Times New Roman"/>
                <a:ea typeface="Times New Roman"/>
                <a:cs typeface="Times New Roman"/>
                <a:sym typeface="Times New Roman"/>
              </a:rPr>
              <a:t>?</a:t>
            </a:r>
            <a:endParaRPr dirty="0">
              <a:solidFill>
                <a:schemeClr val="dk1"/>
              </a:solidFill>
              <a:latin typeface="Times New Roman"/>
              <a:ea typeface="Times New Roman"/>
              <a:cs typeface="Times New Roman"/>
              <a:sym typeface="Times New Roman"/>
            </a:endParaRPr>
          </a:p>
          <a:p>
            <a:pPr marL="0" marR="0" lvl="0" indent="0" algn="l" rtl="0">
              <a:lnSpc>
                <a:spcPct val="200000"/>
              </a:lnSpc>
              <a:spcBef>
                <a:spcPts val="0"/>
              </a:spcBef>
              <a:spcAft>
                <a:spcPts val="0"/>
              </a:spcAft>
              <a:buNone/>
            </a:pPr>
            <a:endParaRPr dirty="0"/>
          </a:p>
          <a:p>
            <a:pPr marL="0" marR="0" lvl="0" indent="0" algn="l" rtl="0">
              <a:lnSpc>
                <a:spcPct val="200000"/>
              </a:lnSpc>
              <a:spcBef>
                <a:spcPts val="0"/>
              </a:spcBef>
              <a:spcAft>
                <a:spcPts val="0"/>
              </a:spcAft>
              <a:buNone/>
            </a:pPr>
            <a:endParaRPr sz="1800" b="1" i="0" u="none" strike="noStrike" cap="none" dirty="0">
              <a:solidFill>
                <a:schemeClr val="dk1"/>
              </a:solidFill>
              <a:latin typeface="Times New Roman"/>
              <a:ea typeface="Times New Roman"/>
              <a:cs typeface="Times New Roman"/>
              <a:sym typeface="Times New Roman"/>
            </a:endParaRPr>
          </a:p>
          <a:p>
            <a:pPr marL="0" marR="0" lvl="0" indent="0" algn="l" rtl="0">
              <a:lnSpc>
                <a:spcPct val="200000"/>
              </a:lnSpc>
              <a:spcBef>
                <a:spcPts val="0"/>
              </a:spcBef>
              <a:spcAft>
                <a:spcPts val="0"/>
              </a:spcAft>
              <a:buNone/>
            </a:pPr>
            <a:endParaRPr sz="1800" b="1" i="0" u="none" strike="noStrike" cap="none" dirty="0">
              <a:solidFill>
                <a:schemeClr val="dk1"/>
              </a:solidFill>
              <a:latin typeface="Times New Roman"/>
              <a:ea typeface="Times New Roman"/>
              <a:cs typeface="Times New Roman"/>
              <a:sym typeface="Times New Roman"/>
            </a:endParaRPr>
          </a:p>
        </p:txBody>
      </p:sp>
      <p:pic>
        <p:nvPicPr>
          <p:cNvPr id="2" name="Audio Recording Nov 13, 2022 at 9:00:25 PM">
            <a:hlinkClick r:id="" action="ppaction://media"/>
            <a:extLst>
              <a:ext uri="{FF2B5EF4-FFF2-40B4-BE49-F238E27FC236}">
                <a16:creationId xmlns:a16="http://schemas.microsoft.com/office/drawing/2014/main" id="{72B17B77-2C70-E6AE-9C8B-D93051A1898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679200" y="21835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5"/>
          <p:cNvSpPr txBox="1">
            <a:spLocks noGrp="1"/>
          </p:cNvSpPr>
          <p:nvPr>
            <p:ph type="title"/>
          </p:nvPr>
        </p:nvSpPr>
        <p:spPr>
          <a:prstGeom prst="rect">
            <a:avLst/>
          </a:prstGeom>
          <a:noFill/>
          <a:ln>
            <a:noFill/>
          </a:ln>
        </p:spPr>
        <p:txBody>
          <a:bodyPr spcFirstLastPara="1" wrap="square" lIns="0" tIns="45700" rIns="0" bIns="45700" anchor="ctr" anchorCtr="0">
            <a:normAutofit/>
          </a:bodyPr>
          <a:lstStyle/>
          <a:p>
            <a:pPr marL="0" lvl="0" indent="0" algn="l" rtl="0">
              <a:lnSpc>
                <a:spcPct val="90000"/>
              </a:lnSpc>
              <a:spcBef>
                <a:spcPts val="0"/>
              </a:spcBef>
              <a:spcAft>
                <a:spcPts val="0"/>
              </a:spcAft>
              <a:buClr>
                <a:schemeClr val="lt1"/>
              </a:buClr>
              <a:buSzPts val="4400"/>
              <a:buFont typeface="Arial"/>
              <a:buNone/>
            </a:pPr>
            <a:r>
              <a:rPr lang="en-US" dirty="0">
                <a:latin typeface="Times New Roman" panose="02020603050405020304" pitchFamily="18" charset="0"/>
                <a:cs typeface="Times New Roman" panose="02020603050405020304" pitchFamily="18" charset="0"/>
              </a:rPr>
              <a:t>RESEARCH STATEMENT</a:t>
            </a:r>
            <a:endParaRPr dirty="0">
              <a:latin typeface="Times New Roman" panose="02020603050405020304" pitchFamily="18" charset="0"/>
              <a:cs typeface="Times New Roman" panose="02020603050405020304" pitchFamily="18" charset="0"/>
            </a:endParaRPr>
          </a:p>
        </p:txBody>
      </p:sp>
      <p:sp>
        <p:nvSpPr>
          <p:cNvPr id="140" name="Google Shape;140;p5"/>
          <p:cNvSpPr txBox="1">
            <a:spLocks noGrp="1"/>
          </p:cNvSpPr>
          <p:nvPr>
            <p:ph type="body" idx="1"/>
          </p:nvPr>
        </p:nvSpPr>
        <p:spPr>
          <a:xfrm>
            <a:off x="1016002" y="4655956"/>
            <a:ext cx="10071099" cy="509750"/>
          </a:xfrm>
          <a:prstGeom prst="rect">
            <a:avLst/>
          </a:prstGeom>
          <a:noFill/>
          <a:ln>
            <a:noFill/>
          </a:ln>
        </p:spPr>
        <p:txBody>
          <a:bodyPr spcFirstLastPara="1" wrap="square" lIns="0" tIns="45700" rIns="0" bIns="45700" anchor="t" anchorCtr="0">
            <a:normAutofit fontScale="25000" lnSpcReduction="20000"/>
          </a:bodyPr>
          <a:lstStyle/>
          <a:p>
            <a:pPr marL="0" lvl="0" indent="0" algn="l" rtl="0">
              <a:lnSpc>
                <a:spcPct val="90000"/>
              </a:lnSpc>
              <a:spcBef>
                <a:spcPts val="0"/>
              </a:spcBef>
              <a:spcAft>
                <a:spcPts val="0"/>
              </a:spcAft>
              <a:buClr>
                <a:schemeClr val="lt1"/>
              </a:buClr>
              <a:buSzPct val="100000"/>
              <a:buNone/>
            </a:pPr>
            <a:r>
              <a:rPr lang="en-US" sz="4500" b="1" dirty="0"/>
              <a:t>What is an IAM policy?</a:t>
            </a:r>
            <a:endParaRPr b="1" dirty="0"/>
          </a:p>
          <a:p>
            <a:pPr marL="0" lvl="0" indent="0" algn="l" rtl="0">
              <a:lnSpc>
                <a:spcPct val="90000"/>
              </a:lnSpc>
              <a:spcBef>
                <a:spcPts val="0"/>
              </a:spcBef>
              <a:spcAft>
                <a:spcPts val="0"/>
              </a:spcAft>
              <a:buClr>
                <a:schemeClr val="lt1"/>
              </a:buClr>
              <a:buSzPct val="100000"/>
              <a:buNone/>
            </a:pPr>
            <a:endParaRPr dirty="0"/>
          </a:p>
          <a:p>
            <a:pPr marL="0" lvl="0" indent="0" algn="l" rtl="0">
              <a:lnSpc>
                <a:spcPct val="90000"/>
              </a:lnSpc>
              <a:spcBef>
                <a:spcPts val="0"/>
              </a:spcBef>
              <a:spcAft>
                <a:spcPts val="0"/>
              </a:spcAft>
              <a:buClr>
                <a:schemeClr val="lt1"/>
              </a:buClr>
              <a:buSzPct val="100000"/>
              <a:buNone/>
            </a:pPr>
            <a:endParaRPr dirty="0"/>
          </a:p>
          <a:p>
            <a:pPr marL="0" lvl="0" indent="0" algn="r" rtl="0">
              <a:lnSpc>
                <a:spcPct val="90000"/>
              </a:lnSpc>
              <a:spcBef>
                <a:spcPts val="0"/>
              </a:spcBef>
              <a:spcAft>
                <a:spcPts val="0"/>
              </a:spcAft>
              <a:buClr>
                <a:schemeClr val="lt1"/>
              </a:buClr>
              <a:buSzPct val="49941"/>
              <a:buNone/>
            </a:pPr>
            <a:r>
              <a:rPr lang="en-US" sz="6607" dirty="0"/>
              <a:t>Asma </a:t>
            </a:r>
            <a:r>
              <a:rPr lang="en-US" sz="6607" dirty="0" err="1"/>
              <a:t>Ouili</a:t>
            </a:r>
            <a:endParaRPr sz="6607" dirty="0"/>
          </a:p>
        </p:txBody>
      </p:sp>
      <p:pic>
        <p:nvPicPr>
          <p:cNvPr id="2" name="Audio Recording Nov 13, 2022 at 9:00:39 PM">
            <a:hlinkClick r:id="" action="ppaction://media"/>
            <a:extLst>
              <a:ext uri="{FF2B5EF4-FFF2-40B4-BE49-F238E27FC236}">
                <a16:creationId xmlns:a16="http://schemas.microsoft.com/office/drawing/2014/main" id="{1759A9CA-43EA-AAB8-A40C-9F9847C43F5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69598" y="3937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6"/>
          <p:cNvSpPr txBox="1">
            <a:spLocks noGrp="1"/>
          </p:cNvSpPr>
          <p:nvPr>
            <p:ph type="title"/>
          </p:nvPr>
        </p:nvSpPr>
        <p:spPr>
          <a:xfrm>
            <a:off x="1484311" y="1311098"/>
            <a:ext cx="10018713" cy="676506"/>
          </a:xfrm>
          <a:prstGeom prst="rect">
            <a:avLst/>
          </a:prstGeom>
          <a:noFill/>
          <a:ln>
            <a:noFill/>
          </a:ln>
        </p:spPr>
        <p:txBody>
          <a:bodyPr spcFirstLastPara="1" wrap="square" lIns="0" tIns="45700" rIns="0" bIns="45700" anchor="b" anchorCtr="0">
            <a:normAutofit/>
          </a:bodyPr>
          <a:lstStyle/>
          <a:p>
            <a:pPr marL="0" lvl="0" indent="0" algn="l" rtl="0">
              <a:lnSpc>
                <a:spcPct val="90000"/>
              </a:lnSpc>
              <a:spcBef>
                <a:spcPts val="0"/>
              </a:spcBef>
              <a:spcAft>
                <a:spcPts val="0"/>
              </a:spcAft>
              <a:buClr>
                <a:schemeClr val="dk1"/>
              </a:buClr>
              <a:buSzPts val="2800"/>
              <a:buFont typeface="Arial"/>
              <a:buNone/>
            </a:pPr>
            <a:r>
              <a:rPr lang="en-US" sz="2400" b="1" dirty="0">
                <a:latin typeface="Times New Roman" panose="02020603050405020304" pitchFamily="18" charset="0"/>
                <a:cs typeface="Times New Roman" panose="02020603050405020304" pitchFamily="18" charset="0"/>
              </a:rPr>
              <a:t>Research Statement</a:t>
            </a:r>
            <a:endParaRPr sz="2400" b="1" dirty="0">
              <a:latin typeface="Times New Roman" panose="02020603050405020304" pitchFamily="18" charset="0"/>
              <a:cs typeface="Times New Roman" panose="02020603050405020304" pitchFamily="18" charset="0"/>
            </a:endParaRPr>
          </a:p>
        </p:txBody>
      </p:sp>
      <p:sp>
        <p:nvSpPr>
          <p:cNvPr id="146" name="Google Shape;146;p6"/>
          <p:cNvSpPr txBox="1"/>
          <p:nvPr/>
        </p:nvSpPr>
        <p:spPr>
          <a:xfrm>
            <a:off x="1185000" y="1874748"/>
            <a:ext cx="9822000" cy="3354724"/>
          </a:xfrm>
          <a:prstGeom prst="rect">
            <a:avLst/>
          </a:prstGeom>
          <a:noFill/>
          <a:ln>
            <a:noFill/>
          </a:ln>
        </p:spPr>
        <p:txBody>
          <a:bodyPr spcFirstLastPara="1" wrap="square" lIns="91425" tIns="45700" rIns="91425" bIns="45700" anchor="t" anchorCtr="0">
            <a:spAutoFit/>
          </a:bodyPr>
          <a:lstStyle/>
          <a:p>
            <a:pPr marL="0" marR="0" lvl="0" indent="457200" algn="l" rtl="0">
              <a:lnSpc>
                <a:spcPct val="200000"/>
              </a:lnSpc>
              <a:spcBef>
                <a:spcPts val="0"/>
              </a:spcBef>
              <a:spcAft>
                <a:spcPts val="0"/>
              </a:spcAft>
              <a:buNone/>
            </a:pPr>
            <a:endParaRPr sz="1600" dirty="0">
              <a:solidFill>
                <a:srgbClr val="161616"/>
              </a:solidFill>
              <a:latin typeface="Times New Roman"/>
              <a:ea typeface="Times New Roman"/>
              <a:cs typeface="Times New Roman"/>
              <a:sym typeface="Times New Roman"/>
            </a:endParaRPr>
          </a:p>
          <a:p>
            <a:pPr marL="0" marR="0" lvl="0" indent="0" algn="l" rtl="0">
              <a:lnSpc>
                <a:spcPct val="200000"/>
              </a:lnSpc>
              <a:spcBef>
                <a:spcPts val="0"/>
              </a:spcBef>
              <a:spcAft>
                <a:spcPts val="0"/>
              </a:spcAft>
              <a:buNone/>
            </a:pPr>
            <a:r>
              <a:rPr lang="en-US" b="0" i="0" u="none" strike="noStrike" cap="none" dirty="0">
                <a:solidFill>
                  <a:srgbClr val="161616"/>
                </a:solidFill>
                <a:latin typeface="Times New Roman"/>
                <a:ea typeface="Times New Roman"/>
                <a:cs typeface="Times New Roman"/>
                <a:sym typeface="Times New Roman"/>
              </a:rPr>
              <a:t>An IAM policy defines the requirements for creating and managing access control authorizations and identit</a:t>
            </a:r>
            <a:r>
              <a:rPr lang="en-US" dirty="0">
                <a:solidFill>
                  <a:srgbClr val="161616"/>
                </a:solidFill>
                <a:latin typeface="Times New Roman"/>
                <a:ea typeface="Times New Roman"/>
                <a:cs typeface="Times New Roman"/>
                <a:sym typeface="Times New Roman"/>
              </a:rPr>
              <a:t>y access privileges</a:t>
            </a:r>
            <a:r>
              <a:rPr lang="en-US" b="0" i="0" u="none" strike="noStrike" cap="none" dirty="0">
                <a:solidFill>
                  <a:srgbClr val="161616"/>
                </a:solidFill>
                <a:latin typeface="Times New Roman"/>
                <a:ea typeface="Times New Roman"/>
                <a:cs typeface="Times New Roman"/>
                <a:sym typeface="Times New Roman"/>
              </a:rPr>
              <a:t> within an organization. </a:t>
            </a:r>
            <a:r>
              <a:rPr lang="en-US" dirty="0">
                <a:solidFill>
                  <a:srgbClr val="161616"/>
                </a:solidFill>
                <a:latin typeface="Times New Roman"/>
                <a:ea typeface="Times New Roman"/>
                <a:cs typeface="Times New Roman"/>
                <a:sym typeface="Times New Roman"/>
              </a:rPr>
              <a:t>The policy requirements are reflected through the implementation of security controls. The security controls required for authentication and authorization must be aligned with the business’s core objectives. </a:t>
            </a:r>
            <a:endParaRPr dirty="0">
              <a:solidFill>
                <a:srgbClr val="161616"/>
              </a:solidFill>
              <a:latin typeface="Times New Roman"/>
              <a:ea typeface="Times New Roman"/>
              <a:cs typeface="Times New Roman"/>
              <a:sym typeface="Times New Roman"/>
            </a:endParaRPr>
          </a:p>
          <a:p>
            <a:pPr marL="0" marR="0" lvl="0" indent="0" algn="l" rtl="0">
              <a:lnSpc>
                <a:spcPct val="200000"/>
              </a:lnSpc>
              <a:spcBef>
                <a:spcPts val="0"/>
              </a:spcBef>
              <a:spcAft>
                <a:spcPts val="0"/>
              </a:spcAft>
              <a:buNone/>
            </a:pPr>
            <a:r>
              <a:rPr lang="en-US" sz="1800" b="0" i="0" u="none" strike="noStrike" cap="none" dirty="0">
                <a:solidFill>
                  <a:srgbClr val="161616"/>
                </a:solidFill>
                <a:latin typeface="Times New Roman"/>
                <a:ea typeface="Times New Roman"/>
                <a:cs typeface="Times New Roman"/>
                <a:sym typeface="Times New Roman"/>
              </a:rPr>
              <a:t> </a:t>
            </a:r>
            <a:endParaRPr sz="1800" b="1" i="0" u="none" strike="noStrike" cap="none" dirty="0">
              <a:solidFill>
                <a:schemeClr val="dk1"/>
              </a:solidFill>
              <a:latin typeface="Times New Roman"/>
              <a:ea typeface="Times New Roman"/>
              <a:cs typeface="Times New Roman"/>
              <a:sym typeface="Times New Roman"/>
            </a:endParaRPr>
          </a:p>
        </p:txBody>
      </p:sp>
      <p:pic>
        <p:nvPicPr>
          <p:cNvPr id="2" name="Audio Recording Nov 13, 2022 at 9:02:20 PM">
            <a:hlinkClick r:id="" action="ppaction://media"/>
            <a:extLst>
              <a:ext uri="{FF2B5EF4-FFF2-40B4-BE49-F238E27FC236}">
                <a16:creationId xmlns:a16="http://schemas.microsoft.com/office/drawing/2014/main" id="{FEB818DC-1E97-5657-5BB7-4549C5B61E3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20500" y="222838"/>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6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7"/>
          <p:cNvSpPr txBox="1">
            <a:spLocks noGrp="1"/>
          </p:cNvSpPr>
          <p:nvPr>
            <p:ph type="title"/>
          </p:nvPr>
        </p:nvSpPr>
        <p:spPr>
          <a:prstGeom prst="rect">
            <a:avLst/>
          </a:prstGeom>
          <a:noFill/>
          <a:ln>
            <a:noFill/>
          </a:ln>
        </p:spPr>
        <p:txBody>
          <a:bodyPr spcFirstLastPara="1" wrap="square" lIns="0" tIns="45700" rIns="0" bIns="45700" anchor="ctr" anchorCtr="0">
            <a:normAutofit/>
          </a:bodyPr>
          <a:lstStyle/>
          <a:p>
            <a:pPr marL="0" lvl="0" indent="0" algn="l" rtl="0">
              <a:lnSpc>
                <a:spcPct val="90000"/>
              </a:lnSpc>
              <a:spcBef>
                <a:spcPts val="0"/>
              </a:spcBef>
              <a:spcAft>
                <a:spcPts val="0"/>
              </a:spcAft>
              <a:buClr>
                <a:schemeClr val="lt1"/>
              </a:buClr>
              <a:buSzPts val="4400"/>
              <a:buFont typeface="Arial"/>
              <a:buNone/>
            </a:pPr>
            <a:r>
              <a:rPr lang="en-US" dirty="0">
                <a:latin typeface="Times New Roman" panose="02020603050405020304" pitchFamily="18" charset="0"/>
                <a:cs typeface="Times New Roman" panose="02020603050405020304" pitchFamily="18" charset="0"/>
              </a:rPr>
              <a:t>PURPOSE OF AN IAM POLICY</a:t>
            </a:r>
            <a:endParaRPr dirty="0">
              <a:latin typeface="Times New Roman" panose="02020603050405020304" pitchFamily="18" charset="0"/>
              <a:cs typeface="Times New Roman" panose="02020603050405020304" pitchFamily="18" charset="0"/>
            </a:endParaRPr>
          </a:p>
        </p:txBody>
      </p:sp>
      <p:sp>
        <p:nvSpPr>
          <p:cNvPr id="152" name="Google Shape;152;p7"/>
          <p:cNvSpPr txBox="1">
            <a:spLocks noGrp="1"/>
          </p:cNvSpPr>
          <p:nvPr>
            <p:ph type="body" idx="1"/>
          </p:nvPr>
        </p:nvSpPr>
        <p:spPr>
          <a:prstGeom prst="rect">
            <a:avLst/>
          </a:prstGeom>
          <a:noFill/>
          <a:ln>
            <a:noFill/>
          </a:ln>
        </p:spPr>
        <p:txBody>
          <a:bodyPr spcFirstLastPara="1" wrap="square" lIns="0" tIns="45700" rIns="0" bIns="45700" anchor="t" anchorCtr="0">
            <a:normAutofit/>
          </a:bodyPr>
          <a:lstStyle/>
          <a:p>
            <a:pPr marL="0" lvl="0" indent="0" algn="r" rtl="0">
              <a:lnSpc>
                <a:spcPct val="90000"/>
              </a:lnSpc>
              <a:spcBef>
                <a:spcPts val="0"/>
              </a:spcBef>
              <a:spcAft>
                <a:spcPts val="0"/>
              </a:spcAft>
              <a:buClr>
                <a:schemeClr val="lt1"/>
              </a:buClr>
              <a:buSzPts val="1600"/>
              <a:buNone/>
            </a:pPr>
            <a:r>
              <a:rPr lang="en-US"/>
              <a:t>Asma Ouili</a:t>
            </a:r>
            <a:endParaRPr/>
          </a:p>
        </p:txBody>
      </p:sp>
      <p:pic>
        <p:nvPicPr>
          <p:cNvPr id="3" name="Audio Recording Nov 13, 2022 at 9:04:22 PM">
            <a:hlinkClick r:id="" action="ppaction://media"/>
            <a:extLst>
              <a:ext uri="{FF2B5EF4-FFF2-40B4-BE49-F238E27FC236}">
                <a16:creationId xmlns:a16="http://schemas.microsoft.com/office/drawing/2014/main" id="{4FB30C7B-0EF0-A304-5D57-7F88502F498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69598" y="436563"/>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4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8"/>
          <p:cNvSpPr txBox="1">
            <a:spLocks noGrp="1"/>
          </p:cNvSpPr>
          <p:nvPr>
            <p:ph type="title"/>
          </p:nvPr>
        </p:nvSpPr>
        <p:spPr>
          <a:xfrm>
            <a:off x="1473159" y="332058"/>
            <a:ext cx="10018713" cy="812800"/>
          </a:xfrm>
          <a:prstGeom prst="rect">
            <a:avLst/>
          </a:prstGeom>
          <a:noFill/>
          <a:ln>
            <a:noFill/>
          </a:ln>
        </p:spPr>
        <p:txBody>
          <a:bodyPr spcFirstLastPara="1" wrap="square" lIns="0" tIns="45700" rIns="0" bIns="45700" anchor="b" anchorCtr="0">
            <a:normAutofit/>
          </a:bodyPr>
          <a:lstStyle/>
          <a:p>
            <a:pPr marL="0" lvl="0" indent="0" algn="l" rtl="0">
              <a:lnSpc>
                <a:spcPct val="90000"/>
              </a:lnSpc>
              <a:spcBef>
                <a:spcPts val="0"/>
              </a:spcBef>
              <a:spcAft>
                <a:spcPts val="0"/>
              </a:spcAft>
              <a:buClr>
                <a:schemeClr val="dk1"/>
              </a:buClr>
              <a:buSzPts val="2800"/>
              <a:buFont typeface="Arial"/>
              <a:buNone/>
            </a:pPr>
            <a:r>
              <a:rPr lang="en-US" sz="2400" b="1" dirty="0">
                <a:latin typeface="Times New Roman" panose="02020603050405020304" pitchFamily="18" charset="0"/>
                <a:cs typeface="Times New Roman" panose="02020603050405020304" pitchFamily="18" charset="0"/>
              </a:rPr>
              <a:t>Purpose of an IAM Policy</a:t>
            </a:r>
            <a:endParaRPr sz="2400" b="1" dirty="0">
              <a:latin typeface="Times New Roman" panose="02020603050405020304" pitchFamily="18" charset="0"/>
              <a:cs typeface="Times New Roman" panose="02020603050405020304" pitchFamily="18" charset="0"/>
            </a:endParaRPr>
          </a:p>
        </p:txBody>
      </p:sp>
      <p:sp>
        <p:nvSpPr>
          <p:cNvPr id="158" name="Google Shape;158;p8"/>
          <p:cNvSpPr txBox="1"/>
          <p:nvPr/>
        </p:nvSpPr>
        <p:spPr>
          <a:xfrm>
            <a:off x="1399915" y="1400716"/>
            <a:ext cx="10165200" cy="7912382"/>
          </a:xfrm>
          <a:prstGeom prst="rect">
            <a:avLst/>
          </a:prstGeom>
          <a:noFill/>
          <a:ln>
            <a:noFill/>
          </a:ln>
        </p:spPr>
        <p:txBody>
          <a:bodyPr spcFirstLastPara="1" wrap="square" lIns="91425" tIns="45700" rIns="91425" bIns="45700" anchor="t" anchorCtr="0">
            <a:spAutoFit/>
          </a:bodyPr>
          <a:lstStyle/>
          <a:p>
            <a:pPr>
              <a:lnSpc>
                <a:spcPct val="200000"/>
              </a:lnSpc>
              <a:spcAft>
                <a:spcPts val="600"/>
              </a:spcAft>
              <a:buClr>
                <a:schemeClr val="dk2"/>
              </a:buClr>
              <a:buSzPct val="145000"/>
            </a:pPr>
            <a:r>
              <a:rPr lang="en-US" dirty="0">
                <a:solidFill>
                  <a:schemeClr val="dk2"/>
                </a:solidFill>
                <a:latin typeface="Times New Roman"/>
                <a:cs typeface="Times New Roman"/>
              </a:rPr>
              <a:t>Because organizations need to clearly define and manage the permissions given to entities that interact with their data:</a:t>
            </a:r>
            <a:endParaRPr lang="en-US" dirty="0">
              <a:solidFill>
                <a:schemeClr val="dk2"/>
              </a:solidFill>
              <a:latin typeface="Times New Roman"/>
              <a:cs typeface="Times New Roman"/>
              <a:sym typeface="Times New Roman"/>
            </a:endParaRPr>
          </a:p>
          <a:p>
            <a:pPr marL="285750" marR="0" lvl="0" indent="-285750">
              <a:lnSpc>
                <a:spcPct val="200000"/>
              </a:lnSpc>
              <a:spcAft>
                <a:spcPts val="600"/>
              </a:spcAft>
              <a:buClr>
                <a:schemeClr val="dk2"/>
              </a:buClr>
              <a:buSzPct val="145000"/>
              <a:buFont typeface="Arial" panose="020B0604020202020204" pitchFamily="34" charset="0"/>
              <a:buChar char="•"/>
            </a:pPr>
            <a:r>
              <a:rPr lang="en-US" dirty="0">
                <a:solidFill>
                  <a:schemeClr val="dk2"/>
                </a:solidFill>
                <a:latin typeface="Times New Roman"/>
                <a:cs typeface="Times New Roman"/>
                <a:sym typeface="Times New Roman"/>
              </a:rPr>
              <a:t>The policy defines the requirements to properly implement accounts management, access control, and users’ privileges to ensure the confidentiality, integrity, and availability of the data and the systems that process it.</a:t>
            </a:r>
            <a:endParaRPr dirty="0">
              <a:solidFill>
                <a:schemeClr val="dk2"/>
              </a:solidFill>
              <a:latin typeface="Times New Roman"/>
              <a:cs typeface="Times New Roman"/>
              <a:sym typeface="Times New Roman"/>
            </a:endParaRPr>
          </a:p>
          <a:p>
            <a:pPr marL="285750" marR="0" lvl="0" indent="-285750">
              <a:lnSpc>
                <a:spcPct val="200000"/>
              </a:lnSpc>
              <a:spcAft>
                <a:spcPts val="600"/>
              </a:spcAft>
              <a:buClr>
                <a:schemeClr val="dk2"/>
              </a:buClr>
              <a:buSzPct val="145000"/>
              <a:buFont typeface="Arial" panose="020B0604020202020204" pitchFamily="34" charset="0"/>
              <a:buChar char="•"/>
            </a:pPr>
            <a:r>
              <a:rPr lang="en-US" dirty="0">
                <a:solidFill>
                  <a:schemeClr val="dk2"/>
                </a:solidFill>
                <a:latin typeface="Times New Roman"/>
                <a:cs typeface="Times New Roman"/>
                <a:sym typeface="Times New Roman"/>
              </a:rPr>
              <a:t>The policy describes the process of issuing credentials, authenticating identities, managing authorizations, and granting access privileges.</a:t>
            </a:r>
            <a:endParaRPr dirty="0">
              <a:solidFill>
                <a:schemeClr val="dk2"/>
              </a:solidFill>
              <a:latin typeface="Times New Roman"/>
              <a:cs typeface="Times New Roman"/>
              <a:sym typeface="Times New Roman"/>
            </a:endParaRPr>
          </a:p>
          <a:p>
            <a:pPr marL="285750" marR="0" lvl="0" indent="-285750">
              <a:lnSpc>
                <a:spcPct val="200000"/>
              </a:lnSpc>
              <a:spcAft>
                <a:spcPts val="600"/>
              </a:spcAft>
              <a:buClr>
                <a:schemeClr val="dk2"/>
              </a:buClr>
              <a:buSzPct val="145000"/>
              <a:buFont typeface="Arial" panose="020B0604020202020204" pitchFamily="34" charset="0"/>
              <a:buChar char="•"/>
            </a:pPr>
            <a:r>
              <a:rPr lang="en-US" dirty="0">
                <a:solidFill>
                  <a:schemeClr val="dk2"/>
                </a:solidFill>
                <a:latin typeface="Times New Roman"/>
                <a:cs typeface="Times New Roman"/>
                <a:sym typeface="Times New Roman"/>
              </a:rPr>
              <a:t>The policy also defines the security controls used to create and manage users’ accounts.</a:t>
            </a:r>
            <a:endParaRPr dirty="0">
              <a:solidFill>
                <a:schemeClr val="dk2"/>
              </a:solidFill>
              <a:latin typeface="Times New Roman"/>
              <a:cs typeface="Times New Roman"/>
              <a:sym typeface="Times New Roman"/>
            </a:endParaRPr>
          </a:p>
          <a:p>
            <a:pPr marL="457200" marR="0" lvl="0" indent="0" algn="l" rtl="0">
              <a:spcBef>
                <a:spcPts val="1000"/>
              </a:spcBef>
              <a:spcAft>
                <a:spcPts val="0"/>
              </a:spcAft>
              <a:buNone/>
            </a:pPr>
            <a:endParaRPr sz="1800" dirty="0">
              <a:solidFill>
                <a:schemeClr val="dk2"/>
              </a:solidFill>
              <a:latin typeface="Times New Roman"/>
              <a:ea typeface="Times New Roman"/>
              <a:cs typeface="Times New Roman"/>
              <a:sym typeface="Times New Roman"/>
            </a:endParaRPr>
          </a:p>
          <a:p>
            <a:pPr marL="0" marR="0" lvl="0" indent="0" algn="l" rtl="0">
              <a:spcBef>
                <a:spcPts val="1000"/>
              </a:spcBef>
              <a:spcAft>
                <a:spcPts val="0"/>
              </a:spcAft>
              <a:buNone/>
            </a:pPr>
            <a:endParaRPr sz="1800" dirty="0">
              <a:solidFill>
                <a:schemeClr val="dk2"/>
              </a:solidFill>
              <a:latin typeface="Times New Roman"/>
              <a:ea typeface="Times New Roman"/>
              <a:cs typeface="Times New Roman"/>
              <a:sym typeface="Times New Roman"/>
            </a:endParaRPr>
          </a:p>
          <a:p>
            <a:pPr marL="0" marR="0" lvl="0" indent="0" algn="l" rtl="0">
              <a:spcBef>
                <a:spcPts val="0"/>
              </a:spcBef>
              <a:spcAft>
                <a:spcPts val="0"/>
              </a:spcAft>
              <a:buNone/>
            </a:pPr>
            <a:endParaRPr sz="1800" dirty="0">
              <a:solidFill>
                <a:schemeClr val="dk2"/>
              </a:solidFill>
              <a:latin typeface="Times New Roman"/>
              <a:ea typeface="Times New Roman"/>
              <a:cs typeface="Times New Roman"/>
              <a:sym typeface="Times New Roman"/>
            </a:endParaRPr>
          </a:p>
          <a:p>
            <a:pPr marL="457200" marR="0" lvl="0" indent="0" algn="l" rtl="0">
              <a:spcBef>
                <a:spcPts val="0"/>
              </a:spcBef>
              <a:spcAft>
                <a:spcPts val="0"/>
              </a:spcAft>
              <a:buNone/>
            </a:pPr>
            <a:endParaRPr sz="1800" dirty="0">
              <a:solidFill>
                <a:schemeClr val="dk2"/>
              </a:solidFill>
              <a:latin typeface="Times New Roman"/>
              <a:ea typeface="Times New Roman"/>
              <a:cs typeface="Times New Roman"/>
              <a:sym typeface="Times New Roman"/>
            </a:endParaRPr>
          </a:p>
          <a:p>
            <a:pPr marL="457200" marR="0" lvl="0" indent="0" algn="l" rtl="0">
              <a:spcBef>
                <a:spcPts val="0"/>
              </a:spcBef>
              <a:spcAft>
                <a:spcPts val="0"/>
              </a:spcAft>
              <a:buNone/>
            </a:pPr>
            <a:endParaRPr sz="1800" dirty="0">
              <a:solidFill>
                <a:schemeClr val="dk2"/>
              </a:solidFill>
              <a:latin typeface="Times New Roman"/>
              <a:ea typeface="Times New Roman"/>
              <a:cs typeface="Times New Roman"/>
              <a:sym typeface="Times New Roman"/>
            </a:endParaRPr>
          </a:p>
          <a:p>
            <a:pPr marL="0" marR="0" lvl="0" indent="0" algn="l" rtl="0">
              <a:spcBef>
                <a:spcPts val="0"/>
              </a:spcBef>
              <a:spcAft>
                <a:spcPts val="0"/>
              </a:spcAft>
              <a:buNone/>
            </a:pPr>
            <a:endParaRPr sz="1800" dirty="0">
              <a:solidFill>
                <a:schemeClr val="dk1"/>
              </a:solidFill>
            </a:endParaRPr>
          </a:p>
          <a:p>
            <a:pPr marL="0" lvl="0" indent="0" algn="l" rtl="0">
              <a:lnSpc>
                <a:spcPct val="115000"/>
              </a:lnSpc>
              <a:spcBef>
                <a:spcPts val="0"/>
              </a:spcBef>
              <a:spcAft>
                <a:spcPts val="0"/>
              </a:spcAft>
              <a:buClr>
                <a:schemeClr val="dk2"/>
              </a:buClr>
              <a:buSzPts val="1100"/>
              <a:buFont typeface="Arial"/>
              <a:buNone/>
            </a:pPr>
            <a:endParaRPr sz="1000" dirty="0">
              <a:solidFill>
                <a:schemeClr val="dk2"/>
              </a:solidFill>
            </a:endParaRPr>
          </a:p>
          <a:p>
            <a:pPr marL="0" marR="0" lvl="0" indent="0" algn="l" rtl="0">
              <a:spcBef>
                <a:spcPts val="1200"/>
              </a:spcBef>
              <a:spcAft>
                <a:spcPts val="0"/>
              </a:spcAft>
              <a:buNone/>
            </a:pPr>
            <a:br>
              <a:rPr lang="en-US" sz="1800" b="0" i="0" u="none" strike="noStrike" cap="none" dirty="0">
                <a:solidFill>
                  <a:schemeClr val="dk1"/>
                </a:solidFill>
                <a:latin typeface="Arial"/>
                <a:ea typeface="Arial"/>
                <a:cs typeface="Arial"/>
                <a:sym typeface="Arial"/>
              </a:rPr>
            </a:br>
            <a:endParaRPr sz="1800" dirty="0">
              <a:solidFill>
                <a:schemeClr val="dk1"/>
              </a:solidFill>
              <a:latin typeface="Arial"/>
              <a:ea typeface="Arial"/>
              <a:cs typeface="Arial"/>
              <a:sym typeface="Arial"/>
            </a:endParaRPr>
          </a:p>
          <a:p>
            <a:pPr marL="0" marR="0" lvl="0" indent="0" algn="l" rtl="0">
              <a:spcBef>
                <a:spcPts val="0"/>
              </a:spcBef>
              <a:spcAft>
                <a:spcPts val="0"/>
              </a:spcAft>
              <a:buNone/>
            </a:pPr>
            <a:endParaRPr sz="1800" dirty="0">
              <a:solidFill>
                <a:schemeClr val="dk1"/>
              </a:solidFill>
              <a:latin typeface="Arial"/>
              <a:ea typeface="Arial"/>
              <a:cs typeface="Arial"/>
              <a:sym typeface="Arial"/>
            </a:endParaRPr>
          </a:p>
        </p:txBody>
      </p:sp>
      <p:pic>
        <p:nvPicPr>
          <p:cNvPr id="2" name="Audio Recording Nov 13, 2022 at 9:07:50 PM">
            <a:hlinkClick r:id="" action="ppaction://media"/>
            <a:extLst>
              <a:ext uri="{FF2B5EF4-FFF2-40B4-BE49-F238E27FC236}">
                <a16:creationId xmlns:a16="http://schemas.microsoft.com/office/drawing/2014/main" id="{7849938F-4F52-5720-8899-C2CBADFE28A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57300" y="762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6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1"/>
          <p:cNvSpPr txBox="1">
            <a:spLocks noGrp="1"/>
          </p:cNvSpPr>
          <p:nvPr>
            <p:ph type="title"/>
          </p:nvPr>
        </p:nvSpPr>
        <p:spPr>
          <a:xfrm>
            <a:off x="1630626" y="2666999"/>
            <a:ext cx="8930747" cy="2110382"/>
          </a:xfrm>
          <a:prstGeom prst="rect">
            <a:avLst/>
          </a:prstGeom>
          <a:noFill/>
          <a:ln>
            <a:noFill/>
          </a:ln>
        </p:spPr>
        <p:txBody>
          <a:bodyPr spcFirstLastPara="1" wrap="square" lIns="0" tIns="45700" rIns="0" bIns="45700" anchor="ctr" anchorCtr="0">
            <a:normAutofit/>
          </a:bodyPr>
          <a:lstStyle/>
          <a:p>
            <a:pPr marL="0" lvl="0" indent="0" algn="l" rtl="0">
              <a:lnSpc>
                <a:spcPct val="90000"/>
              </a:lnSpc>
              <a:spcBef>
                <a:spcPts val="0"/>
              </a:spcBef>
              <a:spcAft>
                <a:spcPts val="0"/>
              </a:spcAft>
              <a:buClr>
                <a:schemeClr val="lt1"/>
              </a:buClr>
              <a:buSzPts val="4400"/>
              <a:buFont typeface="Arial"/>
              <a:buNone/>
            </a:pPr>
            <a:r>
              <a:rPr lang="en-US" dirty="0">
                <a:latin typeface="Times New Roman" panose="02020603050405020304" pitchFamily="18" charset="0"/>
                <a:cs typeface="Times New Roman" panose="02020603050405020304" pitchFamily="18" charset="0"/>
              </a:rPr>
              <a:t>SIGNIFICANCE OF IAM POLICY</a:t>
            </a:r>
            <a:endParaRPr dirty="0">
              <a:latin typeface="Times New Roman" panose="02020603050405020304" pitchFamily="18" charset="0"/>
              <a:cs typeface="Times New Roman" panose="02020603050405020304" pitchFamily="18" charset="0"/>
            </a:endParaRPr>
          </a:p>
          <a:p>
            <a:pPr marL="0" lvl="0" indent="0" algn="l" rtl="0">
              <a:lnSpc>
                <a:spcPct val="90000"/>
              </a:lnSpc>
              <a:spcBef>
                <a:spcPts val="0"/>
              </a:spcBef>
              <a:spcAft>
                <a:spcPts val="0"/>
              </a:spcAft>
              <a:buClr>
                <a:schemeClr val="lt1"/>
              </a:buClr>
              <a:buSzPts val="4400"/>
              <a:buFont typeface="Arial"/>
              <a:buNone/>
            </a:pPr>
            <a:endParaRPr dirty="0">
              <a:latin typeface="Times New Roman" panose="02020603050405020304" pitchFamily="18" charset="0"/>
              <a:cs typeface="Times New Roman" panose="02020603050405020304" pitchFamily="18" charset="0"/>
            </a:endParaRPr>
          </a:p>
        </p:txBody>
      </p:sp>
      <p:sp>
        <p:nvSpPr>
          <p:cNvPr id="176" name="Google Shape;176;p11"/>
          <p:cNvSpPr txBox="1">
            <a:spLocks noGrp="1"/>
          </p:cNvSpPr>
          <p:nvPr>
            <p:ph type="body" idx="1"/>
          </p:nvPr>
        </p:nvSpPr>
        <p:spPr>
          <a:prstGeom prst="rect">
            <a:avLst/>
          </a:prstGeom>
          <a:noFill/>
          <a:ln>
            <a:noFill/>
          </a:ln>
        </p:spPr>
        <p:txBody>
          <a:bodyPr spcFirstLastPara="1" wrap="square" lIns="0" tIns="45700" rIns="0" bIns="45700" anchor="t" anchorCtr="0">
            <a:normAutofit/>
          </a:bodyPr>
          <a:lstStyle/>
          <a:p>
            <a:pPr marL="0" lvl="0" indent="0" algn="r" rtl="0">
              <a:spcBef>
                <a:spcPts val="0"/>
              </a:spcBef>
              <a:spcAft>
                <a:spcPts val="0"/>
              </a:spcAft>
              <a:buClr>
                <a:schemeClr val="lt1"/>
              </a:buClr>
              <a:buSzPts val="1600"/>
              <a:buNone/>
            </a:pPr>
            <a:r>
              <a:rPr lang="en-US"/>
              <a:t>Viharika Deverapally</a:t>
            </a:r>
            <a:endParaRPr/>
          </a:p>
          <a:p>
            <a:pPr marL="0" lvl="0" indent="0" algn="l" rtl="0">
              <a:lnSpc>
                <a:spcPct val="90000"/>
              </a:lnSpc>
              <a:spcBef>
                <a:spcPts val="0"/>
              </a:spcBef>
              <a:spcAft>
                <a:spcPts val="0"/>
              </a:spcAft>
              <a:buClr>
                <a:schemeClr val="lt1"/>
              </a:buClr>
              <a:buSzPts val="1600"/>
              <a:buNone/>
            </a:pPr>
            <a:endParaRPr/>
          </a:p>
        </p:txBody>
      </p:sp>
      <p:pic>
        <p:nvPicPr>
          <p:cNvPr id="4" name="Recorded Sound">
            <a:hlinkClick r:id="" action="ppaction://media"/>
            <a:extLst>
              <a:ext uri="{FF2B5EF4-FFF2-40B4-BE49-F238E27FC236}">
                <a16:creationId xmlns:a16="http://schemas.microsoft.com/office/drawing/2014/main" id="{1AD5B7D4-90CB-F70A-3F77-FB704CB5F1C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09829" y="319315"/>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8578">
        <p:fade/>
      </p:transition>
    </mc:Choice>
    <mc:Fallback xmlns="">
      <p:transition spd="med" advTm="857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7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Academic Literature">
      <a:dk1>
        <a:srgbClr val="514843"/>
      </a:dk1>
      <a:lt1>
        <a:srgbClr val="FFFFFF"/>
      </a:lt1>
      <a:dk2>
        <a:srgbClr val="000000"/>
      </a:dk2>
      <a:lt2>
        <a:srgbClr val="FFFFF3"/>
      </a:lt2>
      <a:accent1>
        <a:srgbClr val="514843"/>
      </a:accent1>
      <a:accent2>
        <a:srgbClr val="6D7D66"/>
      </a:accent2>
      <a:accent3>
        <a:srgbClr val="525A6A"/>
      </a:accent3>
      <a:accent4>
        <a:srgbClr val="827266"/>
      </a:accent4>
      <a:accent5>
        <a:srgbClr val="AE9A7E"/>
      </a:accent5>
      <a:accent6>
        <a:srgbClr val="A8A39E"/>
      </a:accent6>
      <a:hlink>
        <a:srgbClr val="59704F"/>
      </a:hlink>
      <a:folHlink>
        <a:srgbClr val="A8A39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TM03457496[[fn=Parallax]]</Template>
  <TotalTime>140</TotalTime>
  <Words>1713</Words>
  <Application>Microsoft Office PowerPoint</Application>
  <PresentationFormat>Widescreen</PresentationFormat>
  <Paragraphs>190</Paragraphs>
  <Slides>27</Slides>
  <Notes>24</Notes>
  <HiddenSlides>0</HiddenSlides>
  <MMClips>28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Corbel</vt:lpstr>
      <vt:lpstr>Times New Roman</vt:lpstr>
      <vt:lpstr>Parallax</vt:lpstr>
      <vt:lpstr>ACCESS AUTHORIZATION AND IDENTITY          ACCESS MANAGEMENT POLICY</vt:lpstr>
      <vt:lpstr>PowerPoint Presentation</vt:lpstr>
      <vt:lpstr>What is an Identity Access Management System</vt:lpstr>
      <vt:lpstr>Identity and Access Management (IAM) System</vt:lpstr>
      <vt:lpstr>RESEARCH STATEMENT</vt:lpstr>
      <vt:lpstr>Research Statement</vt:lpstr>
      <vt:lpstr>PURPOSE OF AN IAM POLICY</vt:lpstr>
      <vt:lpstr>Purpose of an IAM Policy</vt:lpstr>
      <vt:lpstr>SIGNIFICANCE OF IAM POLICY </vt:lpstr>
      <vt:lpstr>Significance</vt:lpstr>
      <vt:lpstr>Significance</vt:lpstr>
      <vt:lpstr>ROLES AND RESPONSIBILITIES</vt:lpstr>
      <vt:lpstr>Roles and Responsibilities</vt:lpstr>
      <vt:lpstr>Roles and Responsibilities</vt:lpstr>
      <vt:lpstr>Roles and Responsibilities</vt:lpstr>
      <vt:lpstr>Arguments for the Position (Pros)</vt:lpstr>
      <vt:lpstr>Pros</vt:lpstr>
      <vt:lpstr>Pros</vt:lpstr>
      <vt:lpstr>Pros</vt:lpstr>
      <vt:lpstr>Considering Potential Objections (cons)</vt:lpstr>
      <vt:lpstr>Cons</vt:lpstr>
      <vt:lpstr>Cons</vt:lpstr>
      <vt:lpstr>Cons</vt:lpstr>
      <vt:lpstr>RESOLUTIONS</vt:lpstr>
      <vt:lpstr>PowerPoint Presentation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ACCESS AUTHORIZATION AND IDENTITY ACCESS MANAGEMENT POLICY</dc:title>
  <dc:creator>ASMA OUILI (Student)</dc:creator>
  <cp:lastModifiedBy>viharika</cp:lastModifiedBy>
  <cp:revision>17</cp:revision>
  <dcterms:created xsi:type="dcterms:W3CDTF">2022-11-08T16:12:27Z</dcterms:created>
  <dcterms:modified xsi:type="dcterms:W3CDTF">2022-11-14T06:53:40Z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0x0101006EDDDB5EE6D98C44930B742096920B300400F5B6D36B3EF94B4E9A635CDF2A18F5B8</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